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Default Extension="png" ContentType="image/png"/>
  <Default Extension="bin" ContentType="application/vnd.openxmlformats-officedocument.oleObject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1" r:id="rId1"/>
  </p:sldMasterIdLst>
  <p:notesMasterIdLst>
    <p:notesMasterId r:id="rId18"/>
  </p:notesMasterIdLst>
  <p:sldIdLst>
    <p:sldId id="259" r:id="rId2"/>
    <p:sldId id="260" r:id="rId3"/>
    <p:sldId id="261" r:id="rId4"/>
    <p:sldId id="262" r:id="rId5"/>
    <p:sldId id="263" r:id="rId6"/>
    <p:sldId id="264" r:id="rId7"/>
    <p:sldId id="265" r:id="rId8"/>
    <p:sldId id="266" r:id="rId9"/>
    <p:sldId id="267" r:id="rId10"/>
    <p:sldId id="268" r:id="rId11"/>
    <p:sldId id="269" r:id="rId12"/>
    <p:sldId id="270" r:id="rId13"/>
    <p:sldId id="271" r:id="rId14"/>
    <p:sldId id="272" r:id="rId15"/>
    <p:sldId id="273" r:id="rId16"/>
    <p:sldId id="274" r:id="rId17"/>
  </p:sldIdLst>
  <p:sldSz cx="9144000" cy="6858000" type="screen4x3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41" d="100"/>
          <a:sy n="41" d="100"/>
        </p:scale>
        <p:origin x="-127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58B94E9-2854-4544-B994-48ED57687949}" type="datetimeFigureOut">
              <a:rPr lang="zh-TW" altLang="en-US" smtClean="0"/>
              <a:t>2010/7/17</a:t>
            </a:fld>
            <a:endParaRPr lang="zh-TW" altLang="en-US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TW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030B953-0D63-4CD1-839D-0E0589661832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3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D04937D-4E6B-4064-9BAB-F8F2B6F0501B}" type="slidenum">
              <a:rPr lang="en-US" altLang="zh-TW"/>
              <a:pPr/>
              <a:t>16</a:t>
            </a:fld>
            <a:endParaRPr lang="en-US" altLang="zh-TW"/>
          </a:p>
        </p:txBody>
      </p:sp>
      <p:sp>
        <p:nvSpPr>
          <p:cNvPr id="228355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835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23925" y="4211638"/>
            <a:ext cx="5027613" cy="4114800"/>
          </a:xfrm>
          <a:noFill/>
          <a:ln/>
        </p:spPr>
        <p:txBody>
          <a:bodyPr lIns="90553" tIns="45277" rIns="90553" bIns="45277"/>
          <a:lstStyle/>
          <a:p>
            <a:pPr eaLnBrk="1" hangingPunct="1"/>
            <a:endParaRPr lang="zh-TW" altLang="zh-TW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Rectangle 2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2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2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89185E2-8E2D-4C48-A227-59C2DD667C53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3" name="Rectangle 2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4" name="Rectangle 2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FFE8DC0-38F5-412E-9145-FC533F28BA5D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/>
          <p:cNvSpPr>
            <a:spLocks noGrp="1"/>
          </p:cNvSpPr>
          <p:nvPr>
            <p:ph/>
          </p:nvPr>
        </p:nvSpPr>
        <p:spPr>
          <a:xfrm>
            <a:off x="476250" y="0"/>
            <a:ext cx="8229600" cy="5764213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3" name="Rectangle 2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4" name="Rectangle 2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2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231553C-63B9-452E-87F1-F8AA141FCF54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hyperlink" Target="mailto:lgg@cs.ntust.edu.tw" TargetMode="External"/><Relationship Id="rId5" Type="http://schemas.openxmlformats.org/officeDocument/2006/relationships/image" Target="../media/image1.jpeg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>
                <a:gamma/>
                <a:shade val="46275"/>
                <a:invGamma/>
              </a:schemeClr>
            </a:gs>
            <a:gs pos="100000">
              <a:schemeClr val="bg1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5760" cy="4320"/>
          </a:xfrm>
        </p:grpSpPr>
        <p:sp>
          <p:nvSpPr>
            <p:cNvPr id="1463299" name="Freeform 3"/>
            <p:cNvSpPr>
              <a:spLocks/>
            </p:cNvSpPr>
            <p:nvPr/>
          </p:nvSpPr>
          <p:spPr bwMode="hidden">
            <a:xfrm>
              <a:off x="0" y="3072"/>
              <a:ext cx="5760" cy="1248"/>
            </a:xfrm>
            <a:custGeom>
              <a:avLst/>
              <a:gdLst/>
              <a:ahLst/>
              <a:cxnLst>
                <a:cxn ang="0">
                  <a:pos x="6027" y="2296"/>
                </a:cxn>
                <a:cxn ang="0">
                  <a:pos x="0" y="2296"/>
                </a:cxn>
                <a:cxn ang="0">
                  <a:pos x="0" y="0"/>
                </a:cxn>
                <a:cxn ang="0">
                  <a:pos x="6027" y="0"/>
                </a:cxn>
                <a:cxn ang="0">
                  <a:pos x="6027" y="2296"/>
                </a:cxn>
                <a:cxn ang="0">
                  <a:pos x="6027" y="2296"/>
                </a:cxn>
              </a:cxnLst>
              <a:rect l="0" t="0" r="r" b="b"/>
              <a:pathLst>
                <a:path w="6027" h="2296">
                  <a:moveTo>
                    <a:pt x="6027" y="2296"/>
                  </a:moveTo>
                  <a:lnTo>
                    <a:pt x="0" y="2296"/>
                  </a:lnTo>
                  <a:lnTo>
                    <a:pt x="0" y="0"/>
                  </a:lnTo>
                  <a:lnTo>
                    <a:pt x="6027" y="0"/>
                  </a:lnTo>
                  <a:lnTo>
                    <a:pt x="6027" y="2296"/>
                  </a:lnTo>
                  <a:lnTo>
                    <a:pt x="6027" y="229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accent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1463300" name="Freeform 4"/>
            <p:cNvSpPr>
              <a:spLocks/>
            </p:cNvSpPr>
            <p:nvPr/>
          </p:nvSpPr>
          <p:spPr bwMode="hidden">
            <a:xfrm>
              <a:off x="0" y="0"/>
              <a:ext cx="5760" cy="3072"/>
            </a:xfrm>
            <a:custGeom>
              <a:avLst/>
              <a:gdLst/>
              <a:ahLst/>
              <a:cxnLst>
                <a:cxn ang="0">
                  <a:pos x="6027" y="2296"/>
                </a:cxn>
                <a:cxn ang="0">
                  <a:pos x="0" y="2296"/>
                </a:cxn>
                <a:cxn ang="0">
                  <a:pos x="0" y="0"/>
                </a:cxn>
                <a:cxn ang="0">
                  <a:pos x="6027" y="0"/>
                </a:cxn>
                <a:cxn ang="0">
                  <a:pos x="6027" y="2296"/>
                </a:cxn>
                <a:cxn ang="0">
                  <a:pos x="6027" y="2296"/>
                </a:cxn>
              </a:cxnLst>
              <a:rect l="0" t="0" r="r" b="b"/>
              <a:pathLst>
                <a:path w="6027" h="2296">
                  <a:moveTo>
                    <a:pt x="6027" y="2296"/>
                  </a:moveTo>
                  <a:lnTo>
                    <a:pt x="0" y="2296"/>
                  </a:lnTo>
                  <a:lnTo>
                    <a:pt x="0" y="0"/>
                  </a:lnTo>
                  <a:lnTo>
                    <a:pt x="6027" y="0"/>
                  </a:lnTo>
                  <a:lnTo>
                    <a:pt x="6027" y="2296"/>
                  </a:lnTo>
                  <a:lnTo>
                    <a:pt x="6027" y="2296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46275"/>
                    <a:invGamma/>
                  </a:schemeClr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TW" altLang="en-US"/>
            </a:p>
          </p:txBody>
        </p:sp>
      </p:grpSp>
      <p:sp>
        <p:nvSpPr>
          <p:cNvPr id="1463301" name="Freeform 5"/>
          <p:cNvSpPr>
            <a:spLocks/>
          </p:cNvSpPr>
          <p:nvPr/>
        </p:nvSpPr>
        <p:spPr bwMode="hidden">
          <a:xfrm>
            <a:off x="6248400" y="6262688"/>
            <a:ext cx="2895600" cy="609600"/>
          </a:xfrm>
          <a:custGeom>
            <a:avLst/>
            <a:gdLst/>
            <a:ahLst/>
            <a:cxnLst>
              <a:cxn ang="0">
                <a:pos x="5748" y="246"/>
              </a:cxn>
              <a:cxn ang="0">
                <a:pos x="0" y="246"/>
              </a:cxn>
              <a:cxn ang="0">
                <a:pos x="0" y="0"/>
              </a:cxn>
              <a:cxn ang="0">
                <a:pos x="5748" y="0"/>
              </a:cxn>
              <a:cxn ang="0">
                <a:pos x="5748" y="246"/>
              </a:cxn>
              <a:cxn ang="0">
                <a:pos x="5748" y="246"/>
              </a:cxn>
            </a:cxnLst>
            <a:rect l="0" t="0" r="r" b="b"/>
            <a:pathLst>
              <a:path w="5748" h="246">
                <a:moveTo>
                  <a:pt x="5748" y="246"/>
                </a:moveTo>
                <a:lnTo>
                  <a:pt x="0" y="246"/>
                </a:lnTo>
                <a:lnTo>
                  <a:pt x="0" y="0"/>
                </a:lnTo>
                <a:lnTo>
                  <a:pt x="5748" y="0"/>
                </a:lnTo>
                <a:lnTo>
                  <a:pt x="5748" y="246"/>
                </a:lnTo>
                <a:lnTo>
                  <a:pt x="5748" y="246"/>
                </a:lnTo>
                <a:close/>
              </a:path>
            </a:pathLst>
          </a:custGeom>
          <a:gradFill rotWithShape="0">
            <a:gsLst>
              <a:gs pos="0">
                <a:schemeClr val="bg1"/>
              </a:gs>
              <a:gs pos="100000">
                <a:schemeClr val="hlink"/>
              </a:gs>
            </a:gsLst>
            <a:lin ang="18900000" scaled="1"/>
          </a:gradFill>
          <a:ln w="9525">
            <a:noFill/>
            <a:round/>
            <a:headEnd/>
            <a:tailEnd/>
          </a:ln>
        </p:spPr>
        <p:txBody>
          <a:bodyPr/>
          <a:lstStyle/>
          <a:p>
            <a:endParaRPr lang="zh-TW" altLang="en-US"/>
          </a:p>
        </p:txBody>
      </p:sp>
      <p:grpSp>
        <p:nvGrpSpPr>
          <p:cNvPr id="3" name="Group 6"/>
          <p:cNvGrpSpPr>
            <a:grpSpLocks/>
          </p:cNvGrpSpPr>
          <p:nvPr/>
        </p:nvGrpSpPr>
        <p:grpSpPr bwMode="auto">
          <a:xfrm>
            <a:off x="0" y="6019800"/>
            <a:ext cx="7848600" cy="857250"/>
            <a:chOff x="0" y="3792"/>
            <a:chExt cx="4944" cy="540"/>
          </a:xfrm>
        </p:grpSpPr>
        <p:sp>
          <p:nvSpPr>
            <p:cNvPr id="1463303" name="Freeform 7"/>
            <p:cNvSpPr>
              <a:spLocks/>
            </p:cNvSpPr>
            <p:nvPr userDrawn="1"/>
          </p:nvSpPr>
          <p:spPr bwMode="ltGray">
            <a:xfrm>
              <a:off x="1488" y="3792"/>
              <a:ext cx="3240" cy="536"/>
            </a:xfrm>
            <a:custGeom>
              <a:avLst/>
              <a:gdLst/>
              <a:ahLst/>
              <a:cxnLst>
                <a:cxn ang="0">
                  <a:pos x="3132" y="469"/>
                </a:cxn>
                <a:cxn ang="0">
                  <a:pos x="2995" y="395"/>
                </a:cxn>
                <a:cxn ang="0">
                  <a:pos x="2911" y="375"/>
                </a:cxn>
                <a:cxn ang="0">
                  <a:pos x="2678" y="228"/>
                </a:cxn>
                <a:cxn ang="0">
                  <a:pos x="2553" y="74"/>
                </a:cxn>
                <a:cxn ang="0">
                  <a:pos x="2457" y="7"/>
                </a:cxn>
                <a:cxn ang="0">
                  <a:pos x="2403" y="47"/>
                </a:cxn>
                <a:cxn ang="0">
                  <a:pos x="2289" y="74"/>
                </a:cxn>
                <a:cxn ang="0">
                  <a:pos x="2134" y="74"/>
                </a:cxn>
                <a:cxn ang="0">
                  <a:pos x="2044" y="128"/>
                </a:cxn>
                <a:cxn ang="0">
                  <a:pos x="1775" y="222"/>
                </a:cxn>
                <a:cxn ang="0">
                  <a:pos x="1602" y="181"/>
                </a:cxn>
                <a:cxn ang="0">
                  <a:pos x="1560" y="101"/>
                </a:cxn>
                <a:cxn ang="0">
                  <a:pos x="1542" y="87"/>
                </a:cxn>
                <a:cxn ang="0">
                  <a:pos x="1446" y="60"/>
                </a:cxn>
                <a:cxn ang="0">
                  <a:pos x="1375" y="74"/>
                </a:cxn>
                <a:cxn ang="0">
                  <a:pos x="1309" y="87"/>
                </a:cxn>
                <a:cxn ang="0">
                  <a:pos x="1243" y="13"/>
                </a:cxn>
                <a:cxn ang="0">
                  <a:pos x="1225" y="0"/>
                </a:cxn>
                <a:cxn ang="0">
                  <a:pos x="1189" y="0"/>
                </a:cxn>
                <a:cxn ang="0">
                  <a:pos x="1106" y="34"/>
                </a:cxn>
                <a:cxn ang="0">
                  <a:pos x="1106" y="34"/>
                </a:cxn>
                <a:cxn ang="0">
                  <a:pos x="1094" y="40"/>
                </a:cxn>
                <a:cxn ang="0">
                  <a:pos x="1070" y="54"/>
                </a:cxn>
                <a:cxn ang="0">
                  <a:pos x="1034" y="74"/>
                </a:cxn>
                <a:cxn ang="0">
                  <a:pos x="1004" y="74"/>
                </a:cxn>
                <a:cxn ang="0">
                  <a:pos x="986" y="74"/>
                </a:cxn>
                <a:cxn ang="0">
                  <a:pos x="956" y="81"/>
                </a:cxn>
                <a:cxn ang="0">
                  <a:pos x="920" y="94"/>
                </a:cxn>
                <a:cxn ang="0">
                  <a:pos x="884" y="107"/>
                </a:cxn>
                <a:cxn ang="0">
                  <a:pos x="843" y="128"/>
                </a:cxn>
                <a:cxn ang="0">
                  <a:pos x="813" y="141"/>
                </a:cxn>
                <a:cxn ang="0">
                  <a:pos x="789" y="148"/>
                </a:cxn>
                <a:cxn ang="0">
                  <a:pos x="783" y="154"/>
                </a:cxn>
                <a:cxn ang="0">
                  <a:pos x="556" y="228"/>
                </a:cxn>
                <a:cxn ang="0">
                  <a:pos x="394" y="294"/>
                </a:cxn>
                <a:cxn ang="0">
                  <a:pos x="107" y="462"/>
                </a:cxn>
                <a:cxn ang="0">
                  <a:pos x="0" y="536"/>
                </a:cxn>
                <a:cxn ang="0">
                  <a:pos x="3240" y="536"/>
                </a:cxn>
                <a:cxn ang="0">
                  <a:pos x="3132" y="469"/>
                </a:cxn>
                <a:cxn ang="0">
                  <a:pos x="3132" y="469"/>
                </a:cxn>
              </a:cxnLst>
              <a:rect l="0" t="0" r="r" b="b"/>
              <a:pathLst>
                <a:path w="3240" h="536">
                  <a:moveTo>
                    <a:pt x="3132" y="469"/>
                  </a:moveTo>
                  <a:lnTo>
                    <a:pt x="2995" y="395"/>
                  </a:lnTo>
                  <a:lnTo>
                    <a:pt x="2911" y="375"/>
                  </a:lnTo>
                  <a:lnTo>
                    <a:pt x="2678" y="228"/>
                  </a:lnTo>
                  <a:lnTo>
                    <a:pt x="2553" y="74"/>
                  </a:lnTo>
                  <a:lnTo>
                    <a:pt x="2457" y="7"/>
                  </a:lnTo>
                  <a:lnTo>
                    <a:pt x="2403" y="47"/>
                  </a:lnTo>
                  <a:lnTo>
                    <a:pt x="2289" y="74"/>
                  </a:lnTo>
                  <a:lnTo>
                    <a:pt x="2134" y="74"/>
                  </a:lnTo>
                  <a:lnTo>
                    <a:pt x="2044" y="128"/>
                  </a:lnTo>
                  <a:lnTo>
                    <a:pt x="1775" y="222"/>
                  </a:lnTo>
                  <a:lnTo>
                    <a:pt x="1602" y="181"/>
                  </a:lnTo>
                  <a:lnTo>
                    <a:pt x="1560" y="101"/>
                  </a:lnTo>
                  <a:lnTo>
                    <a:pt x="1542" y="87"/>
                  </a:lnTo>
                  <a:lnTo>
                    <a:pt x="1446" y="60"/>
                  </a:lnTo>
                  <a:lnTo>
                    <a:pt x="1375" y="74"/>
                  </a:lnTo>
                  <a:lnTo>
                    <a:pt x="1309" y="87"/>
                  </a:lnTo>
                  <a:lnTo>
                    <a:pt x="1243" y="13"/>
                  </a:lnTo>
                  <a:lnTo>
                    <a:pt x="1225" y="0"/>
                  </a:lnTo>
                  <a:lnTo>
                    <a:pt x="1189" y="0"/>
                  </a:lnTo>
                  <a:lnTo>
                    <a:pt x="1106" y="34"/>
                  </a:lnTo>
                  <a:lnTo>
                    <a:pt x="1106" y="34"/>
                  </a:lnTo>
                  <a:lnTo>
                    <a:pt x="1094" y="40"/>
                  </a:lnTo>
                  <a:lnTo>
                    <a:pt x="1070" y="54"/>
                  </a:lnTo>
                  <a:lnTo>
                    <a:pt x="1034" y="74"/>
                  </a:lnTo>
                  <a:lnTo>
                    <a:pt x="1004" y="74"/>
                  </a:lnTo>
                  <a:lnTo>
                    <a:pt x="986" y="74"/>
                  </a:lnTo>
                  <a:lnTo>
                    <a:pt x="956" y="81"/>
                  </a:lnTo>
                  <a:lnTo>
                    <a:pt x="920" y="94"/>
                  </a:lnTo>
                  <a:lnTo>
                    <a:pt x="884" y="107"/>
                  </a:lnTo>
                  <a:lnTo>
                    <a:pt x="843" y="128"/>
                  </a:lnTo>
                  <a:lnTo>
                    <a:pt x="813" y="141"/>
                  </a:lnTo>
                  <a:lnTo>
                    <a:pt x="789" y="148"/>
                  </a:lnTo>
                  <a:lnTo>
                    <a:pt x="783" y="154"/>
                  </a:lnTo>
                  <a:lnTo>
                    <a:pt x="556" y="228"/>
                  </a:lnTo>
                  <a:lnTo>
                    <a:pt x="394" y="294"/>
                  </a:lnTo>
                  <a:lnTo>
                    <a:pt x="107" y="462"/>
                  </a:lnTo>
                  <a:lnTo>
                    <a:pt x="0" y="536"/>
                  </a:lnTo>
                  <a:lnTo>
                    <a:pt x="3240" y="536"/>
                  </a:lnTo>
                  <a:lnTo>
                    <a:pt x="3132" y="469"/>
                  </a:lnTo>
                  <a:lnTo>
                    <a:pt x="3132" y="469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66667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TW" altLang="en-US"/>
            </a:p>
          </p:txBody>
        </p:sp>
        <p:grpSp>
          <p:nvGrpSpPr>
            <p:cNvPr id="4" name="Group 8"/>
            <p:cNvGrpSpPr>
              <a:grpSpLocks/>
            </p:cNvGrpSpPr>
            <p:nvPr userDrawn="1"/>
          </p:nvGrpSpPr>
          <p:grpSpPr bwMode="auto">
            <a:xfrm>
              <a:off x="2486" y="3792"/>
              <a:ext cx="2458" cy="540"/>
              <a:chOff x="2486" y="3792"/>
              <a:chExt cx="2458" cy="540"/>
            </a:xfrm>
          </p:grpSpPr>
          <p:sp>
            <p:nvSpPr>
              <p:cNvPr id="1463305" name="Freeform 9"/>
              <p:cNvSpPr>
                <a:spLocks/>
              </p:cNvSpPr>
              <p:nvPr userDrawn="1"/>
            </p:nvSpPr>
            <p:spPr bwMode="ltGray">
              <a:xfrm>
                <a:off x="3948" y="3799"/>
                <a:ext cx="996" cy="533"/>
              </a:xfrm>
              <a:custGeom>
                <a:avLst/>
                <a:gdLst/>
                <a:ahLst/>
                <a:cxnLst>
                  <a:cxn ang="0">
                    <a:pos x="636" y="373"/>
                  </a:cxn>
                  <a:cxn ang="0">
                    <a:pos x="495" y="370"/>
                  </a:cxn>
                  <a:cxn ang="0">
                    <a:pos x="280" y="249"/>
                  </a:cxn>
                  <a:cxn ang="0">
                    <a:pos x="127" y="66"/>
                  </a:cxn>
                  <a:cxn ang="0">
                    <a:pos x="0" y="0"/>
                  </a:cxn>
                  <a:cxn ang="0">
                    <a:pos x="22" y="26"/>
                  </a:cxn>
                  <a:cxn ang="0">
                    <a:pos x="0" y="65"/>
                  </a:cxn>
                  <a:cxn ang="0">
                    <a:pos x="30" y="119"/>
                  </a:cxn>
                  <a:cxn ang="0">
                    <a:pos x="75" y="243"/>
                  </a:cxn>
                  <a:cxn ang="0">
                    <a:pos x="45" y="422"/>
                  </a:cxn>
                  <a:cxn ang="0">
                    <a:pos x="200" y="329"/>
                  </a:cxn>
                  <a:cxn ang="0">
                    <a:pos x="612" y="533"/>
                  </a:cxn>
                  <a:cxn ang="0">
                    <a:pos x="996" y="529"/>
                  </a:cxn>
                  <a:cxn ang="0">
                    <a:pos x="828" y="473"/>
                  </a:cxn>
                  <a:cxn ang="0">
                    <a:pos x="636" y="373"/>
                  </a:cxn>
                </a:cxnLst>
                <a:rect l="0" t="0" r="r" b="b"/>
                <a:pathLst>
                  <a:path w="996" h="533">
                    <a:moveTo>
                      <a:pt x="636" y="373"/>
                    </a:moveTo>
                    <a:lnTo>
                      <a:pt x="495" y="370"/>
                    </a:lnTo>
                    <a:lnTo>
                      <a:pt x="280" y="249"/>
                    </a:lnTo>
                    <a:lnTo>
                      <a:pt x="127" y="66"/>
                    </a:lnTo>
                    <a:lnTo>
                      <a:pt x="0" y="0"/>
                    </a:lnTo>
                    <a:lnTo>
                      <a:pt x="22" y="26"/>
                    </a:lnTo>
                    <a:lnTo>
                      <a:pt x="0" y="65"/>
                    </a:lnTo>
                    <a:lnTo>
                      <a:pt x="30" y="119"/>
                    </a:lnTo>
                    <a:lnTo>
                      <a:pt x="75" y="243"/>
                    </a:lnTo>
                    <a:lnTo>
                      <a:pt x="45" y="422"/>
                    </a:lnTo>
                    <a:lnTo>
                      <a:pt x="200" y="329"/>
                    </a:lnTo>
                    <a:lnTo>
                      <a:pt x="612" y="533"/>
                    </a:lnTo>
                    <a:lnTo>
                      <a:pt x="996" y="529"/>
                    </a:lnTo>
                    <a:lnTo>
                      <a:pt x="828" y="473"/>
                    </a:lnTo>
                    <a:lnTo>
                      <a:pt x="636" y="373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463306" name="Freeform 10"/>
              <p:cNvSpPr>
                <a:spLocks/>
              </p:cNvSpPr>
              <p:nvPr userDrawn="1"/>
            </p:nvSpPr>
            <p:spPr bwMode="ltGray">
              <a:xfrm>
                <a:off x="2677" y="3792"/>
                <a:ext cx="186" cy="395"/>
              </a:xfrm>
              <a:custGeom>
                <a:avLst/>
                <a:gdLst/>
                <a:ahLst/>
                <a:cxnLst>
                  <a:cxn ang="0">
                    <a:pos x="36" y="0"/>
                  </a:cxn>
                  <a:cxn ang="0">
                    <a:pos x="54" y="18"/>
                  </a:cxn>
                  <a:cxn ang="0">
                    <a:pos x="24" y="30"/>
                  </a:cxn>
                  <a:cxn ang="0">
                    <a:pos x="18" y="66"/>
                  </a:cxn>
                  <a:cxn ang="0">
                    <a:pos x="42" y="114"/>
                  </a:cxn>
                  <a:cxn ang="0">
                    <a:pos x="48" y="162"/>
                  </a:cxn>
                  <a:cxn ang="0">
                    <a:pos x="0" y="353"/>
                  </a:cxn>
                  <a:cxn ang="0">
                    <a:pos x="54" y="233"/>
                  </a:cxn>
                  <a:cxn ang="0">
                    <a:pos x="84" y="216"/>
                  </a:cxn>
                  <a:cxn ang="0">
                    <a:pos x="126" y="126"/>
                  </a:cxn>
                  <a:cxn ang="0">
                    <a:pos x="144" y="120"/>
                  </a:cxn>
                  <a:cxn ang="0">
                    <a:pos x="144" y="90"/>
                  </a:cxn>
                  <a:cxn ang="0">
                    <a:pos x="186" y="66"/>
                  </a:cxn>
                  <a:cxn ang="0">
                    <a:pos x="162" y="60"/>
                  </a:cxn>
                  <a:cxn ang="0">
                    <a:pos x="36" y="0"/>
                  </a:cxn>
                  <a:cxn ang="0">
                    <a:pos x="36" y="0"/>
                  </a:cxn>
                </a:cxnLst>
                <a:rect l="0" t="0" r="r" b="b"/>
                <a:pathLst>
                  <a:path w="186" h="353">
                    <a:moveTo>
                      <a:pt x="36" y="0"/>
                    </a:moveTo>
                    <a:lnTo>
                      <a:pt x="54" y="18"/>
                    </a:lnTo>
                    <a:lnTo>
                      <a:pt x="24" y="30"/>
                    </a:lnTo>
                    <a:lnTo>
                      <a:pt x="18" y="66"/>
                    </a:lnTo>
                    <a:lnTo>
                      <a:pt x="42" y="114"/>
                    </a:lnTo>
                    <a:lnTo>
                      <a:pt x="48" y="162"/>
                    </a:lnTo>
                    <a:lnTo>
                      <a:pt x="0" y="353"/>
                    </a:lnTo>
                    <a:lnTo>
                      <a:pt x="54" y="233"/>
                    </a:lnTo>
                    <a:lnTo>
                      <a:pt x="84" y="216"/>
                    </a:lnTo>
                    <a:lnTo>
                      <a:pt x="126" y="126"/>
                    </a:lnTo>
                    <a:lnTo>
                      <a:pt x="144" y="120"/>
                    </a:lnTo>
                    <a:lnTo>
                      <a:pt x="144" y="90"/>
                    </a:lnTo>
                    <a:lnTo>
                      <a:pt x="186" y="66"/>
                    </a:lnTo>
                    <a:lnTo>
                      <a:pt x="162" y="60"/>
                    </a:lnTo>
                    <a:lnTo>
                      <a:pt x="36" y="0"/>
                    </a:lnTo>
                    <a:lnTo>
                      <a:pt x="36" y="0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463307" name="Freeform 11"/>
              <p:cNvSpPr>
                <a:spLocks/>
              </p:cNvSpPr>
              <p:nvPr userDrawn="1"/>
            </p:nvSpPr>
            <p:spPr bwMode="ltGray">
              <a:xfrm>
                <a:off x="3030" y="3893"/>
                <a:ext cx="378" cy="271"/>
              </a:xfrm>
              <a:custGeom>
                <a:avLst/>
                <a:gdLst/>
                <a:ahLst/>
                <a:cxnLst>
                  <a:cxn ang="0">
                    <a:pos x="18" y="0"/>
                  </a:cxn>
                  <a:cxn ang="0">
                    <a:pos x="12" y="13"/>
                  </a:cxn>
                  <a:cxn ang="0">
                    <a:pos x="0" y="40"/>
                  </a:cxn>
                  <a:cxn ang="0">
                    <a:pos x="60" y="121"/>
                  </a:cxn>
                  <a:cxn ang="0">
                    <a:pos x="310" y="271"/>
                  </a:cxn>
                  <a:cxn ang="0">
                    <a:pos x="290" y="139"/>
                  </a:cxn>
                  <a:cxn ang="0">
                    <a:pos x="378" y="76"/>
                  </a:cxn>
                  <a:cxn ang="0">
                    <a:pos x="251" y="94"/>
                  </a:cxn>
                  <a:cxn ang="0">
                    <a:pos x="90" y="54"/>
                  </a:cxn>
                  <a:cxn ang="0">
                    <a:pos x="18" y="0"/>
                  </a:cxn>
                  <a:cxn ang="0">
                    <a:pos x="18" y="0"/>
                  </a:cxn>
                </a:cxnLst>
                <a:rect l="0" t="0" r="r" b="b"/>
                <a:pathLst>
                  <a:path w="378" h="271">
                    <a:moveTo>
                      <a:pt x="18" y="0"/>
                    </a:moveTo>
                    <a:lnTo>
                      <a:pt x="12" y="13"/>
                    </a:lnTo>
                    <a:lnTo>
                      <a:pt x="0" y="40"/>
                    </a:lnTo>
                    <a:lnTo>
                      <a:pt x="60" y="121"/>
                    </a:lnTo>
                    <a:lnTo>
                      <a:pt x="310" y="271"/>
                    </a:lnTo>
                    <a:lnTo>
                      <a:pt x="290" y="139"/>
                    </a:lnTo>
                    <a:lnTo>
                      <a:pt x="378" y="76"/>
                    </a:lnTo>
                    <a:lnTo>
                      <a:pt x="251" y="94"/>
                    </a:lnTo>
                    <a:lnTo>
                      <a:pt x="90" y="54"/>
                    </a:lnTo>
                    <a:lnTo>
                      <a:pt x="18" y="0"/>
                    </a:lnTo>
                    <a:lnTo>
                      <a:pt x="18" y="0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463308" name="Freeform 12"/>
              <p:cNvSpPr>
                <a:spLocks/>
              </p:cNvSpPr>
              <p:nvPr userDrawn="1"/>
            </p:nvSpPr>
            <p:spPr bwMode="ltGray">
              <a:xfrm>
                <a:off x="3628" y="3866"/>
                <a:ext cx="155" cy="74"/>
              </a:xfrm>
              <a:custGeom>
                <a:avLst/>
                <a:gdLst/>
                <a:ahLst/>
                <a:cxnLst>
                  <a:cxn ang="0">
                    <a:pos x="114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6" y="6"/>
                  </a:cxn>
                  <a:cxn ang="0">
                    <a:pos x="6" y="18"/>
                  </a:cxn>
                  <a:cxn ang="0">
                    <a:pos x="0" y="24"/>
                  </a:cxn>
                  <a:cxn ang="0">
                    <a:pos x="78" y="60"/>
                  </a:cxn>
                  <a:cxn ang="0">
                    <a:pos x="96" y="42"/>
                  </a:cxn>
                  <a:cxn ang="0">
                    <a:pos x="155" y="66"/>
                  </a:cxn>
                  <a:cxn ang="0">
                    <a:pos x="126" y="24"/>
                  </a:cxn>
                  <a:cxn ang="0">
                    <a:pos x="149" y="0"/>
                  </a:cxn>
                  <a:cxn ang="0">
                    <a:pos x="114" y="0"/>
                  </a:cxn>
                  <a:cxn ang="0">
                    <a:pos x="114" y="0"/>
                  </a:cxn>
                </a:cxnLst>
                <a:rect l="0" t="0" r="r" b="b"/>
                <a:pathLst>
                  <a:path w="155" h="66">
                    <a:moveTo>
                      <a:pt x="114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6" y="6"/>
                    </a:lnTo>
                    <a:lnTo>
                      <a:pt x="6" y="18"/>
                    </a:lnTo>
                    <a:lnTo>
                      <a:pt x="0" y="24"/>
                    </a:lnTo>
                    <a:lnTo>
                      <a:pt x="78" y="60"/>
                    </a:lnTo>
                    <a:lnTo>
                      <a:pt x="96" y="42"/>
                    </a:lnTo>
                    <a:lnTo>
                      <a:pt x="155" y="66"/>
                    </a:lnTo>
                    <a:lnTo>
                      <a:pt x="126" y="24"/>
                    </a:lnTo>
                    <a:lnTo>
                      <a:pt x="149" y="0"/>
                    </a:lnTo>
                    <a:lnTo>
                      <a:pt x="114" y="0"/>
                    </a:lnTo>
                    <a:lnTo>
                      <a:pt x="114" y="0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463309" name="Freeform 13"/>
              <p:cNvSpPr>
                <a:spLocks/>
              </p:cNvSpPr>
              <p:nvPr userDrawn="1"/>
            </p:nvSpPr>
            <p:spPr bwMode="ltGray">
              <a:xfrm>
                <a:off x="2486" y="3859"/>
                <a:ext cx="42" cy="81"/>
              </a:xfrm>
              <a:custGeom>
                <a:avLst/>
                <a:gdLst/>
                <a:ahLst/>
                <a:cxnLst>
                  <a:cxn ang="0">
                    <a:pos x="6" y="36"/>
                  </a:cxn>
                  <a:cxn ang="0">
                    <a:pos x="0" y="18"/>
                  </a:cxn>
                  <a:cxn ang="0">
                    <a:pos x="12" y="6"/>
                  </a:cxn>
                  <a:cxn ang="0">
                    <a:pos x="0" y="6"/>
                  </a:cxn>
                  <a:cxn ang="0">
                    <a:pos x="12" y="6"/>
                  </a:cxn>
                  <a:cxn ang="0">
                    <a:pos x="24" y="6"/>
                  </a:cxn>
                  <a:cxn ang="0">
                    <a:pos x="36" y="6"/>
                  </a:cxn>
                  <a:cxn ang="0">
                    <a:pos x="42" y="0"/>
                  </a:cxn>
                  <a:cxn ang="0">
                    <a:pos x="30" y="18"/>
                  </a:cxn>
                  <a:cxn ang="0">
                    <a:pos x="42" y="48"/>
                  </a:cxn>
                  <a:cxn ang="0">
                    <a:pos x="12" y="72"/>
                  </a:cxn>
                  <a:cxn ang="0">
                    <a:pos x="6" y="36"/>
                  </a:cxn>
                  <a:cxn ang="0">
                    <a:pos x="6" y="36"/>
                  </a:cxn>
                </a:cxnLst>
                <a:rect l="0" t="0" r="r" b="b"/>
                <a:pathLst>
                  <a:path w="42" h="72">
                    <a:moveTo>
                      <a:pt x="6" y="36"/>
                    </a:moveTo>
                    <a:lnTo>
                      <a:pt x="0" y="18"/>
                    </a:lnTo>
                    <a:lnTo>
                      <a:pt x="12" y="6"/>
                    </a:lnTo>
                    <a:lnTo>
                      <a:pt x="0" y="6"/>
                    </a:lnTo>
                    <a:lnTo>
                      <a:pt x="12" y="6"/>
                    </a:lnTo>
                    <a:lnTo>
                      <a:pt x="24" y="6"/>
                    </a:lnTo>
                    <a:lnTo>
                      <a:pt x="36" y="6"/>
                    </a:lnTo>
                    <a:lnTo>
                      <a:pt x="42" y="0"/>
                    </a:lnTo>
                    <a:lnTo>
                      <a:pt x="30" y="18"/>
                    </a:lnTo>
                    <a:lnTo>
                      <a:pt x="42" y="48"/>
                    </a:lnTo>
                    <a:lnTo>
                      <a:pt x="12" y="72"/>
                    </a:lnTo>
                    <a:lnTo>
                      <a:pt x="6" y="36"/>
                    </a:lnTo>
                    <a:lnTo>
                      <a:pt x="6" y="36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</p:grpSp>
        <p:sp>
          <p:nvSpPr>
            <p:cNvPr id="1463310" name="Freeform 14"/>
            <p:cNvSpPr>
              <a:spLocks/>
            </p:cNvSpPr>
            <p:nvPr userDrawn="1"/>
          </p:nvSpPr>
          <p:spPr bwMode="ltGray">
            <a:xfrm>
              <a:off x="0" y="3792"/>
              <a:ext cx="3976" cy="535"/>
            </a:xfrm>
            <a:custGeom>
              <a:avLst/>
              <a:gdLst/>
              <a:ahLst/>
              <a:cxnLst>
                <a:cxn ang="0">
                  <a:pos x="3976" y="527"/>
                </a:cxn>
                <a:cxn ang="0">
                  <a:pos x="3970" y="527"/>
                </a:cxn>
                <a:cxn ang="0">
                  <a:pos x="3844" y="509"/>
                </a:cxn>
                <a:cxn ang="0">
                  <a:pos x="2487" y="305"/>
                </a:cxn>
                <a:cxn ang="0">
                  <a:pos x="2039" y="36"/>
                </a:cxn>
                <a:cxn ang="0">
                  <a:pos x="1907" y="24"/>
                </a:cxn>
                <a:cxn ang="0">
                  <a:pos x="1883" y="54"/>
                </a:cxn>
                <a:cxn ang="0">
                  <a:pos x="1859" y="54"/>
                </a:cxn>
                <a:cxn ang="0">
                  <a:pos x="1830" y="30"/>
                </a:cxn>
                <a:cxn ang="0">
                  <a:pos x="1704" y="102"/>
                </a:cxn>
                <a:cxn ang="0">
                  <a:pos x="1608" y="126"/>
                </a:cxn>
                <a:cxn ang="0">
                  <a:pos x="1561" y="132"/>
                </a:cxn>
                <a:cxn ang="0">
                  <a:pos x="1495" y="102"/>
                </a:cxn>
                <a:cxn ang="0">
                  <a:pos x="1357" y="126"/>
                </a:cxn>
                <a:cxn ang="0">
                  <a:pos x="1285" y="24"/>
                </a:cxn>
                <a:cxn ang="0">
                  <a:pos x="1280" y="18"/>
                </a:cxn>
                <a:cxn ang="0">
                  <a:pos x="1262" y="12"/>
                </a:cxn>
                <a:cxn ang="0">
                  <a:pos x="1238" y="6"/>
                </a:cxn>
                <a:cxn ang="0">
                  <a:pos x="1220" y="0"/>
                </a:cxn>
                <a:cxn ang="0">
                  <a:pos x="1196" y="0"/>
                </a:cxn>
                <a:cxn ang="0">
                  <a:pos x="1166" y="0"/>
                </a:cxn>
                <a:cxn ang="0">
                  <a:pos x="1142" y="0"/>
                </a:cxn>
                <a:cxn ang="0">
                  <a:pos x="1136" y="0"/>
                </a:cxn>
                <a:cxn ang="0">
                  <a:pos x="1130" y="0"/>
                </a:cxn>
                <a:cxn ang="0">
                  <a:pos x="1124" y="6"/>
                </a:cxn>
                <a:cxn ang="0">
                  <a:pos x="1118" y="12"/>
                </a:cxn>
                <a:cxn ang="0">
                  <a:pos x="1100" y="18"/>
                </a:cxn>
                <a:cxn ang="0">
                  <a:pos x="1088" y="18"/>
                </a:cxn>
                <a:cxn ang="0">
                  <a:pos x="1070" y="24"/>
                </a:cxn>
                <a:cxn ang="0">
                  <a:pos x="1052" y="30"/>
                </a:cxn>
                <a:cxn ang="0">
                  <a:pos x="1034" y="36"/>
                </a:cxn>
                <a:cxn ang="0">
                  <a:pos x="1028" y="42"/>
                </a:cxn>
                <a:cxn ang="0">
                  <a:pos x="969" y="60"/>
                </a:cxn>
                <a:cxn ang="0">
                  <a:pos x="921" y="72"/>
                </a:cxn>
                <a:cxn ang="0">
                  <a:pos x="855" y="48"/>
                </a:cxn>
                <a:cxn ang="0">
                  <a:pos x="825" y="48"/>
                </a:cxn>
                <a:cxn ang="0">
                  <a:pos x="759" y="72"/>
                </a:cxn>
                <a:cxn ang="0">
                  <a:pos x="735" y="72"/>
                </a:cxn>
                <a:cxn ang="0">
                  <a:pos x="706" y="60"/>
                </a:cxn>
                <a:cxn ang="0">
                  <a:pos x="640" y="60"/>
                </a:cxn>
                <a:cxn ang="0">
                  <a:pos x="544" y="72"/>
                </a:cxn>
                <a:cxn ang="0">
                  <a:pos x="389" y="18"/>
                </a:cxn>
                <a:cxn ang="0">
                  <a:pos x="323" y="60"/>
                </a:cxn>
                <a:cxn ang="0">
                  <a:pos x="317" y="60"/>
                </a:cxn>
                <a:cxn ang="0">
                  <a:pos x="305" y="72"/>
                </a:cxn>
                <a:cxn ang="0">
                  <a:pos x="287" y="78"/>
                </a:cxn>
                <a:cxn ang="0">
                  <a:pos x="263" y="90"/>
                </a:cxn>
                <a:cxn ang="0">
                  <a:pos x="203" y="120"/>
                </a:cxn>
                <a:cxn ang="0">
                  <a:pos x="149" y="150"/>
                </a:cxn>
                <a:cxn ang="0">
                  <a:pos x="78" y="168"/>
                </a:cxn>
                <a:cxn ang="0">
                  <a:pos x="0" y="180"/>
                </a:cxn>
                <a:cxn ang="0">
                  <a:pos x="0" y="527"/>
                </a:cxn>
                <a:cxn ang="0">
                  <a:pos x="1010" y="527"/>
                </a:cxn>
                <a:cxn ang="0">
                  <a:pos x="3725" y="527"/>
                </a:cxn>
                <a:cxn ang="0">
                  <a:pos x="3976" y="527"/>
                </a:cxn>
                <a:cxn ang="0">
                  <a:pos x="3976" y="527"/>
                </a:cxn>
              </a:cxnLst>
              <a:rect l="0" t="0" r="r" b="b"/>
              <a:pathLst>
                <a:path w="3976" h="527">
                  <a:moveTo>
                    <a:pt x="3976" y="527"/>
                  </a:moveTo>
                  <a:lnTo>
                    <a:pt x="3970" y="527"/>
                  </a:lnTo>
                  <a:lnTo>
                    <a:pt x="3844" y="509"/>
                  </a:lnTo>
                  <a:lnTo>
                    <a:pt x="2487" y="305"/>
                  </a:lnTo>
                  <a:lnTo>
                    <a:pt x="2039" y="36"/>
                  </a:lnTo>
                  <a:lnTo>
                    <a:pt x="1907" y="24"/>
                  </a:lnTo>
                  <a:lnTo>
                    <a:pt x="1883" y="54"/>
                  </a:lnTo>
                  <a:lnTo>
                    <a:pt x="1859" y="54"/>
                  </a:lnTo>
                  <a:lnTo>
                    <a:pt x="1830" y="30"/>
                  </a:lnTo>
                  <a:lnTo>
                    <a:pt x="1704" y="102"/>
                  </a:lnTo>
                  <a:lnTo>
                    <a:pt x="1608" y="126"/>
                  </a:lnTo>
                  <a:lnTo>
                    <a:pt x="1561" y="132"/>
                  </a:lnTo>
                  <a:lnTo>
                    <a:pt x="1495" y="102"/>
                  </a:lnTo>
                  <a:lnTo>
                    <a:pt x="1357" y="126"/>
                  </a:lnTo>
                  <a:lnTo>
                    <a:pt x="1285" y="24"/>
                  </a:lnTo>
                  <a:lnTo>
                    <a:pt x="1280" y="18"/>
                  </a:lnTo>
                  <a:lnTo>
                    <a:pt x="1262" y="12"/>
                  </a:lnTo>
                  <a:lnTo>
                    <a:pt x="1238" y="6"/>
                  </a:lnTo>
                  <a:lnTo>
                    <a:pt x="1220" y="0"/>
                  </a:lnTo>
                  <a:lnTo>
                    <a:pt x="1196" y="0"/>
                  </a:lnTo>
                  <a:lnTo>
                    <a:pt x="1166" y="0"/>
                  </a:lnTo>
                  <a:lnTo>
                    <a:pt x="1142" y="0"/>
                  </a:lnTo>
                  <a:lnTo>
                    <a:pt x="1136" y="0"/>
                  </a:lnTo>
                  <a:lnTo>
                    <a:pt x="1130" y="0"/>
                  </a:lnTo>
                  <a:lnTo>
                    <a:pt x="1124" y="6"/>
                  </a:lnTo>
                  <a:lnTo>
                    <a:pt x="1118" y="12"/>
                  </a:lnTo>
                  <a:lnTo>
                    <a:pt x="1100" y="18"/>
                  </a:lnTo>
                  <a:lnTo>
                    <a:pt x="1088" y="18"/>
                  </a:lnTo>
                  <a:lnTo>
                    <a:pt x="1070" y="24"/>
                  </a:lnTo>
                  <a:lnTo>
                    <a:pt x="1052" y="30"/>
                  </a:lnTo>
                  <a:lnTo>
                    <a:pt x="1034" y="36"/>
                  </a:lnTo>
                  <a:lnTo>
                    <a:pt x="1028" y="42"/>
                  </a:lnTo>
                  <a:lnTo>
                    <a:pt x="969" y="60"/>
                  </a:lnTo>
                  <a:lnTo>
                    <a:pt x="921" y="72"/>
                  </a:lnTo>
                  <a:lnTo>
                    <a:pt x="855" y="48"/>
                  </a:lnTo>
                  <a:lnTo>
                    <a:pt x="825" y="48"/>
                  </a:lnTo>
                  <a:lnTo>
                    <a:pt x="759" y="72"/>
                  </a:lnTo>
                  <a:lnTo>
                    <a:pt x="735" y="72"/>
                  </a:lnTo>
                  <a:lnTo>
                    <a:pt x="706" y="60"/>
                  </a:lnTo>
                  <a:lnTo>
                    <a:pt x="640" y="60"/>
                  </a:lnTo>
                  <a:lnTo>
                    <a:pt x="544" y="72"/>
                  </a:lnTo>
                  <a:lnTo>
                    <a:pt x="389" y="18"/>
                  </a:lnTo>
                  <a:lnTo>
                    <a:pt x="323" y="60"/>
                  </a:lnTo>
                  <a:lnTo>
                    <a:pt x="317" y="60"/>
                  </a:lnTo>
                  <a:lnTo>
                    <a:pt x="305" y="72"/>
                  </a:lnTo>
                  <a:lnTo>
                    <a:pt x="287" y="78"/>
                  </a:lnTo>
                  <a:lnTo>
                    <a:pt x="263" y="90"/>
                  </a:lnTo>
                  <a:lnTo>
                    <a:pt x="203" y="120"/>
                  </a:lnTo>
                  <a:lnTo>
                    <a:pt x="149" y="150"/>
                  </a:lnTo>
                  <a:lnTo>
                    <a:pt x="78" y="168"/>
                  </a:lnTo>
                  <a:lnTo>
                    <a:pt x="0" y="180"/>
                  </a:lnTo>
                  <a:lnTo>
                    <a:pt x="0" y="527"/>
                  </a:lnTo>
                  <a:lnTo>
                    <a:pt x="1010" y="527"/>
                  </a:lnTo>
                  <a:lnTo>
                    <a:pt x="3725" y="527"/>
                  </a:lnTo>
                  <a:lnTo>
                    <a:pt x="3976" y="527"/>
                  </a:lnTo>
                  <a:lnTo>
                    <a:pt x="3976" y="527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75686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TW" altLang="en-US"/>
            </a:p>
          </p:txBody>
        </p:sp>
      </p:grpSp>
      <p:grpSp>
        <p:nvGrpSpPr>
          <p:cNvPr id="5" name="Group 15"/>
          <p:cNvGrpSpPr>
            <a:grpSpLocks/>
          </p:cNvGrpSpPr>
          <p:nvPr/>
        </p:nvGrpSpPr>
        <p:grpSpPr bwMode="auto">
          <a:xfrm>
            <a:off x="627063" y="6021388"/>
            <a:ext cx="5684837" cy="849312"/>
            <a:chOff x="395" y="3793"/>
            <a:chExt cx="3581" cy="535"/>
          </a:xfrm>
        </p:grpSpPr>
        <p:sp>
          <p:nvSpPr>
            <p:cNvPr id="1463312" name="Freeform 16"/>
            <p:cNvSpPr>
              <a:spLocks/>
            </p:cNvSpPr>
            <p:nvPr/>
          </p:nvSpPr>
          <p:spPr bwMode="auto">
            <a:xfrm>
              <a:off x="1196" y="3793"/>
              <a:ext cx="365" cy="291"/>
            </a:xfrm>
            <a:custGeom>
              <a:avLst/>
              <a:gdLst/>
              <a:ahLst/>
              <a:cxnLst>
                <a:cxn ang="0">
                  <a:pos x="24" y="24"/>
                </a:cxn>
                <a:cxn ang="0">
                  <a:pos x="0" y="60"/>
                </a:cxn>
                <a:cxn ang="0">
                  <a:pos x="66" y="108"/>
                </a:cxn>
                <a:cxn ang="0">
                  <a:pos x="143" y="180"/>
                </a:cxn>
                <a:cxn ang="0">
                  <a:pos x="191" y="168"/>
                </a:cxn>
                <a:cxn ang="0">
                  <a:pos x="341" y="287"/>
                </a:cxn>
                <a:cxn ang="0">
                  <a:pos x="305" y="174"/>
                </a:cxn>
                <a:cxn ang="0">
                  <a:pos x="365" y="132"/>
                </a:cxn>
                <a:cxn ang="0">
                  <a:pos x="359" y="126"/>
                </a:cxn>
                <a:cxn ang="0">
                  <a:pos x="335" y="114"/>
                </a:cxn>
                <a:cxn ang="0">
                  <a:pos x="299" y="90"/>
                </a:cxn>
                <a:cxn ang="0">
                  <a:pos x="257" y="72"/>
                </a:cxn>
                <a:cxn ang="0">
                  <a:pos x="215" y="54"/>
                </a:cxn>
                <a:cxn ang="0">
                  <a:pos x="173" y="36"/>
                </a:cxn>
                <a:cxn ang="0">
                  <a:pos x="143" y="24"/>
                </a:cxn>
                <a:cxn ang="0">
                  <a:pos x="131" y="18"/>
                </a:cxn>
                <a:cxn ang="0">
                  <a:pos x="107" y="18"/>
                </a:cxn>
                <a:cxn ang="0">
                  <a:pos x="95" y="18"/>
                </a:cxn>
                <a:cxn ang="0">
                  <a:pos x="72" y="12"/>
                </a:cxn>
                <a:cxn ang="0">
                  <a:pos x="66" y="12"/>
                </a:cxn>
                <a:cxn ang="0">
                  <a:pos x="54" y="6"/>
                </a:cxn>
                <a:cxn ang="0">
                  <a:pos x="42" y="0"/>
                </a:cxn>
                <a:cxn ang="0">
                  <a:pos x="30" y="0"/>
                </a:cxn>
                <a:cxn ang="0">
                  <a:pos x="24" y="24"/>
                </a:cxn>
                <a:cxn ang="0">
                  <a:pos x="24" y="24"/>
                </a:cxn>
              </a:cxnLst>
              <a:rect l="0" t="0" r="r" b="b"/>
              <a:pathLst>
                <a:path w="365" h="287">
                  <a:moveTo>
                    <a:pt x="24" y="24"/>
                  </a:moveTo>
                  <a:lnTo>
                    <a:pt x="0" y="60"/>
                  </a:lnTo>
                  <a:lnTo>
                    <a:pt x="66" y="108"/>
                  </a:lnTo>
                  <a:lnTo>
                    <a:pt x="143" y="180"/>
                  </a:lnTo>
                  <a:lnTo>
                    <a:pt x="191" y="168"/>
                  </a:lnTo>
                  <a:lnTo>
                    <a:pt x="341" y="287"/>
                  </a:lnTo>
                  <a:lnTo>
                    <a:pt x="305" y="174"/>
                  </a:lnTo>
                  <a:lnTo>
                    <a:pt x="365" y="132"/>
                  </a:lnTo>
                  <a:lnTo>
                    <a:pt x="359" y="126"/>
                  </a:lnTo>
                  <a:lnTo>
                    <a:pt x="335" y="114"/>
                  </a:lnTo>
                  <a:lnTo>
                    <a:pt x="299" y="90"/>
                  </a:lnTo>
                  <a:lnTo>
                    <a:pt x="257" y="72"/>
                  </a:lnTo>
                  <a:lnTo>
                    <a:pt x="215" y="54"/>
                  </a:lnTo>
                  <a:lnTo>
                    <a:pt x="173" y="36"/>
                  </a:lnTo>
                  <a:lnTo>
                    <a:pt x="143" y="24"/>
                  </a:lnTo>
                  <a:lnTo>
                    <a:pt x="131" y="18"/>
                  </a:lnTo>
                  <a:lnTo>
                    <a:pt x="107" y="18"/>
                  </a:lnTo>
                  <a:lnTo>
                    <a:pt x="95" y="18"/>
                  </a:lnTo>
                  <a:lnTo>
                    <a:pt x="72" y="12"/>
                  </a:lnTo>
                  <a:lnTo>
                    <a:pt x="66" y="12"/>
                  </a:lnTo>
                  <a:lnTo>
                    <a:pt x="54" y="6"/>
                  </a:lnTo>
                  <a:lnTo>
                    <a:pt x="42" y="0"/>
                  </a:lnTo>
                  <a:lnTo>
                    <a:pt x="30" y="0"/>
                  </a:lnTo>
                  <a:lnTo>
                    <a:pt x="24" y="24"/>
                  </a:lnTo>
                  <a:lnTo>
                    <a:pt x="24" y="24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1463313" name="Freeform 17"/>
            <p:cNvSpPr>
              <a:spLocks/>
            </p:cNvSpPr>
            <p:nvPr/>
          </p:nvSpPr>
          <p:spPr bwMode="auto">
            <a:xfrm>
              <a:off x="1943" y="3829"/>
              <a:ext cx="2033" cy="499"/>
            </a:xfrm>
            <a:custGeom>
              <a:avLst/>
              <a:gdLst/>
              <a:ahLst/>
              <a:cxnLst>
                <a:cxn ang="0">
                  <a:pos x="186" y="18"/>
                </a:cxn>
                <a:cxn ang="0">
                  <a:pos x="138" y="6"/>
                </a:cxn>
                <a:cxn ang="0">
                  <a:pos x="96" y="0"/>
                </a:cxn>
                <a:cxn ang="0">
                  <a:pos x="36" y="0"/>
                </a:cxn>
                <a:cxn ang="0">
                  <a:pos x="12" y="25"/>
                </a:cxn>
                <a:cxn ang="0">
                  <a:pos x="0" y="128"/>
                </a:cxn>
                <a:cxn ang="0">
                  <a:pos x="60" y="104"/>
                </a:cxn>
                <a:cxn ang="0">
                  <a:pos x="90" y="134"/>
                </a:cxn>
                <a:cxn ang="0">
                  <a:pos x="150" y="153"/>
                </a:cxn>
                <a:cxn ang="0">
                  <a:pos x="209" y="273"/>
                </a:cxn>
                <a:cxn ang="0">
                  <a:pos x="401" y="359"/>
                </a:cxn>
                <a:cxn ang="0">
                  <a:pos x="777" y="359"/>
                </a:cxn>
                <a:cxn ang="0">
                  <a:pos x="2033" y="499"/>
                </a:cxn>
                <a:cxn ang="0">
                  <a:pos x="2033" y="499"/>
                </a:cxn>
                <a:cxn ang="0">
                  <a:pos x="1991" y="493"/>
                </a:cxn>
                <a:cxn ang="0">
                  <a:pos x="676" y="243"/>
                </a:cxn>
                <a:cxn ang="0">
                  <a:pos x="514" y="159"/>
                </a:cxn>
                <a:cxn ang="0">
                  <a:pos x="425" y="110"/>
                </a:cxn>
                <a:cxn ang="0">
                  <a:pos x="365" y="92"/>
                </a:cxn>
                <a:cxn ang="0">
                  <a:pos x="281" y="61"/>
                </a:cxn>
                <a:cxn ang="0">
                  <a:pos x="186" y="18"/>
                </a:cxn>
                <a:cxn ang="0">
                  <a:pos x="186" y="18"/>
                </a:cxn>
              </a:cxnLst>
              <a:rect l="0" t="0" r="r" b="b"/>
              <a:pathLst>
                <a:path w="2033" h="499">
                  <a:moveTo>
                    <a:pt x="186" y="18"/>
                  </a:moveTo>
                  <a:lnTo>
                    <a:pt x="138" y="6"/>
                  </a:lnTo>
                  <a:lnTo>
                    <a:pt x="96" y="0"/>
                  </a:lnTo>
                  <a:lnTo>
                    <a:pt x="36" y="0"/>
                  </a:lnTo>
                  <a:lnTo>
                    <a:pt x="12" y="25"/>
                  </a:lnTo>
                  <a:lnTo>
                    <a:pt x="0" y="128"/>
                  </a:lnTo>
                  <a:lnTo>
                    <a:pt x="60" y="104"/>
                  </a:lnTo>
                  <a:lnTo>
                    <a:pt x="90" y="134"/>
                  </a:lnTo>
                  <a:lnTo>
                    <a:pt x="150" y="153"/>
                  </a:lnTo>
                  <a:lnTo>
                    <a:pt x="209" y="273"/>
                  </a:lnTo>
                  <a:lnTo>
                    <a:pt x="401" y="359"/>
                  </a:lnTo>
                  <a:lnTo>
                    <a:pt x="777" y="359"/>
                  </a:lnTo>
                  <a:lnTo>
                    <a:pt x="2033" y="499"/>
                  </a:lnTo>
                  <a:lnTo>
                    <a:pt x="2033" y="499"/>
                  </a:lnTo>
                  <a:lnTo>
                    <a:pt x="1991" y="493"/>
                  </a:lnTo>
                  <a:lnTo>
                    <a:pt x="676" y="243"/>
                  </a:lnTo>
                  <a:lnTo>
                    <a:pt x="514" y="159"/>
                  </a:lnTo>
                  <a:lnTo>
                    <a:pt x="425" y="110"/>
                  </a:lnTo>
                  <a:lnTo>
                    <a:pt x="365" y="92"/>
                  </a:lnTo>
                  <a:lnTo>
                    <a:pt x="281" y="61"/>
                  </a:lnTo>
                  <a:lnTo>
                    <a:pt x="186" y="18"/>
                  </a:lnTo>
                  <a:lnTo>
                    <a:pt x="186" y="18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1463314" name="Freeform 18"/>
            <p:cNvSpPr>
              <a:spLocks/>
            </p:cNvSpPr>
            <p:nvPr/>
          </p:nvSpPr>
          <p:spPr bwMode="auto">
            <a:xfrm>
              <a:off x="1830" y="3823"/>
              <a:ext cx="71" cy="61"/>
            </a:xfrm>
            <a:custGeom>
              <a:avLst/>
              <a:gdLst/>
              <a:ahLst/>
              <a:cxnLst>
                <a:cxn ang="0">
                  <a:pos x="0" y="18"/>
                </a:cxn>
                <a:cxn ang="0">
                  <a:pos x="6" y="18"/>
                </a:cxn>
                <a:cxn ang="0">
                  <a:pos x="12" y="12"/>
                </a:cxn>
                <a:cxn ang="0">
                  <a:pos x="6" y="6"/>
                </a:cxn>
                <a:cxn ang="0">
                  <a:pos x="0" y="0"/>
                </a:cxn>
                <a:cxn ang="0">
                  <a:pos x="29" y="18"/>
                </a:cxn>
                <a:cxn ang="0">
                  <a:pos x="53" y="18"/>
                </a:cxn>
                <a:cxn ang="0">
                  <a:pos x="59" y="30"/>
                </a:cxn>
                <a:cxn ang="0">
                  <a:pos x="65" y="42"/>
                </a:cxn>
                <a:cxn ang="0">
                  <a:pos x="71" y="54"/>
                </a:cxn>
                <a:cxn ang="0">
                  <a:pos x="71" y="60"/>
                </a:cxn>
                <a:cxn ang="0">
                  <a:pos x="59" y="54"/>
                </a:cxn>
                <a:cxn ang="0">
                  <a:pos x="47" y="42"/>
                </a:cxn>
                <a:cxn ang="0">
                  <a:pos x="23" y="30"/>
                </a:cxn>
                <a:cxn ang="0">
                  <a:pos x="23" y="36"/>
                </a:cxn>
                <a:cxn ang="0">
                  <a:pos x="18" y="42"/>
                </a:cxn>
                <a:cxn ang="0">
                  <a:pos x="12" y="48"/>
                </a:cxn>
                <a:cxn ang="0">
                  <a:pos x="6" y="48"/>
                </a:cxn>
                <a:cxn ang="0">
                  <a:pos x="6" y="48"/>
                </a:cxn>
                <a:cxn ang="0">
                  <a:pos x="6" y="36"/>
                </a:cxn>
                <a:cxn ang="0">
                  <a:pos x="0" y="18"/>
                </a:cxn>
                <a:cxn ang="0">
                  <a:pos x="0" y="18"/>
                </a:cxn>
              </a:cxnLst>
              <a:rect l="0" t="0" r="r" b="b"/>
              <a:pathLst>
                <a:path w="71" h="60">
                  <a:moveTo>
                    <a:pt x="0" y="18"/>
                  </a:moveTo>
                  <a:lnTo>
                    <a:pt x="6" y="18"/>
                  </a:lnTo>
                  <a:lnTo>
                    <a:pt x="12" y="12"/>
                  </a:lnTo>
                  <a:lnTo>
                    <a:pt x="6" y="6"/>
                  </a:lnTo>
                  <a:lnTo>
                    <a:pt x="0" y="0"/>
                  </a:lnTo>
                  <a:lnTo>
                    <a:pt x="29" y="18"/>
                  </a:lnTo>
                  <a:lnTo>
                    <a:pt x="53" y="18"/>
                  </a:lnTo>
                  <a:lnTo>
                    <a:pt x="59" y="30"/>
                  </a:lnTo>
                  <a:lnTo>
                    <a:pt x="65" y="42"/>
                  </a:lnTo>
                  <a:lnTo>
                    <a:pt x="71" y="54"/>
                  </a:lnTo>
                  <a:lnTo>
                    <a:pt x="71" y="60"/>
                  </a:lnTo>
                  <a:lnTo>
                    <a:pt x="59" y="54"/>
                  </a:lnTo>
                  <a:lnTo>
                    <a:pt x="47" y="42"/>
                  </a:lnTo>
                  <a:lnTo>
                    <a:pt x="23" y="30"/>
                  </a:lnTo>
                  <a:lnTo>
                    <a:pt x="23" y="36"/>
                  </a:lnTo>
                  <a:lnTo>
                    <a:pt x="18" y="42"/>
                  </a:lnTo>
                  <a:lnTo>
                    <a:pt x="12" y="48"/>
                  </a:lnTo>
                  <a:lnTo>
                    <a:pt x="6" y="48"/>
                  </a:lnTo>
                  <a:lnTo>
                    <a:pt x="6" y="48"/>
                  </a:lnTo>
                  <a:lnTo>
                    <a:pt x="6" y="36"/>
                  </a:lnTo>
                  <a:lnTo>
                    <a:pt x="0" y="18"/>
                  </a:lnTo>
                  <a:lnTo>
                    <a:pt x="0" y="18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1463315" name="Freeform 19"/>
            <p:cNvSpPr>
              <a:spLocks/>
            </p:cNvSpPr>
            <p:nvPr/>
          </p:nvSpPr>
          <p:spPr bwMode="auto">
            <a:xfrm>
              <a:off x="855" y="3842"/>
              <a:ext cx="161" cy="164"/>
            </a:xfrm>
            <a:custGeom>
              <a:avLst/>
              <a:gdLst/>
              <a:ahLst/>
              <a:cxnLst>
                <a:cxn ang="0">
                  <a:pos x="30" y="0"/>
                </a:cxn>
                <a:cxn ang="0">
                  <a:pos x="48" y="6"/>
                </a:cxn>
                <a:cxn ang="0">
                  <a:pos x="72" y="6"/>
                </a:cxn>
                <a:cxn ang="0">
                  <a:pos x="114" y="12"/>
                </a:cxn>
                <a:cxn ang="0">
                  <a:pos x="96" y="54"/>
                </a:cxn>
                <a:cxn ang="0">
                  <a:pos x="96" y="60"/>
                </a:cxn>
                <a:cxn ang="0">
                  <a:pos x="102" y="72"/>
                </a:cxn>
                <a:cxn ang="0">
                  <a:pos x="108" y="84"/>
                </a:cxn>
                <a:cxn ang="0">
                  <a:pos x="120" y="96"/>
                </a:cxn>
                <a:cxn ang="0">
                  <a:pos x="143" y="114"/>
                </a:cxn>
                <a:cxn ang="0">
                  <a:pos x="155" y="138"/>
                </a:cxn>
                <a:cxn ang="0">
                  <a:pos x="161" y="156"/>
                </a:cxn>
                <a:cxn ang="0">
                  <a:pos x="161" y="162"/>
                </a:cxn>
                <a:cxn ang="0">
                  <a:pos x="96" y="102"/>
                </a:cxn>
                <a:cxn ang="0">
                  <a:pos x="30" y="54"/>
                </a:cxn>
                <a:cxn ang="0">
                  <a:pos x="0" y="0"/>
                </a:cxn>
                <a:cxn ang="0">
                  <a:pos x="30" y="0"/>
                </a:cxn>
                <a:cxn ang="0">
                  <a:pos x="30" y="0"/>
                </a:cxn>
              </a:cxnLst>
              <a:rect l="0" t="0" r="r" b="b"/>
              <a:pathLst>
                <a:path w="161" h="162">
                  <a:moveTo>
                    <a:pt x="30" y="0"/>
                  </a:moveTo>
                  <a:lnTo>
                    <a:pt x="48" y="6"/>
                  </a:lnTo>
                  <a:lnTo>
                    <a:pt x="72" y="6"/>
                  </a:lnTo>
                  <a:lnTo>
                    <a:pt x="114" y="12"/>
                  </a:lnTo>
                  <a:lnTo>
                    <a:pt x="96" y="54"/>
                  </a:lnTo>
                  <a:lnTo>
                    <a:pt x="96" y="60"/>
                  </a:lnTo>
                  <a:lnTo>
                    <a:pt x="102" y="72"/>
                  </a:lnTo>
                  <a:lnTo>
                    <a:pt x="108" y="84"/>
                  </a:lnTo>
                  <a:lnTo>
                    <a:pt x="120" y="96"/>
                  </a:lnTo>
                  <a:lnTo>
                    <a:pt x="143" y="114"/>
                  </a:lnTo>
                  <a:lnTo>
                    <a:pt x="155" y="138"/>
                  </a:lnTo>
                  <a:lnTo>
                    <a:pt x="161" y="156"/>
                  </a:lnTo>
                  <a:lnTo>
                    <a:pt x="161" y="162"/>
                  </a:lnTo>
                  <a:lnTo>
                    <a:pt x="96" y="102"/>
                  </a:lnTo>
                  <a:lnTo>
                    <a:pt x="30" y="54"/>
                  </a:lnTo>
                  <a:lnTo>
                    <a:pt x="0" y="0"/>
                  </a:lnTo>
                  <a:lnTo>
                    <a:pt x="30" y="0"/>
                  </a:lnTo>
                  <a:lnTo>
                    <a:pt x="30" y="0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1463316" name="Freeform 20"/>
            <p:cNvSpPr>
              <a:spLocks/>
            </p:cNvSpPr>
            <p:nvPr/>
          </p:nvSpPr>
          <p:spPr bwMode="auto">
            <a:xfrm>
              <a:off x="706" y="3854"/>
              <a:ext cx="59" cy="61"/>
            </a:xfrm>
            <a:custGeom>
              <a:avLst/>
              <a:gdLst/>
              <a:ahLst/>
              <a:cxnLst>
                <a:cxn ang="0">
                  <a:pos x="59" y="6"/>
                </a:cxn>
                <a:cxn ang="0">
                  <a:pos x="41" y="30"/>
                </a:cxn>
                <a:cxn ang="0">
                  <a:pos x="41" y="36"/>
                </a:cxn>
                <a:cxn ang="0">
                  <a:pos x="47" y="42"/>
                </a:cxn>
                <a:cxn ang="0">
                  <a:pos x="53" y="54"/>
                </a:cxn>
                <a:cxn ang="0">
                  <a:pos x="53" y="60"/>
                </a:cxn>
                <a:cxn ang="0">
                  <a:pos x="47" y="54"/>
                </a:cxn>
                <a:cxn ang="0">
                  <a:pos x="35" y="48"/>
                </a:cxn>
                <a:cxn ang="0">
                  <a:pos x="23" y="36"/>
                </a:cxn>
                <a:cxn ang="0">
                  <a:pos x="17" y="30"/>
                </a:cxn>
                <a:cxn ang="0">
                  <a:pos x="0" y="0"/>
                </a:cxn>
                <a:cxn ang="0">
                  <a:pos x="59" y="6"/>
                </a:cxn>
                <a:cxn ang="0">
                  <a:pos x="59" y="6"/>
                </a:cxn>
              </a:cxnLst>
              <a:rect l="0" t="0" r="r" b="b"/>
              <a:pathLst>
                <a:path w="59" h="60">
                  <a:moveTo>
                    <a:pt x="59" y="6"/>
                  </a:moveTo>
                  <a:lnTo>
                    <a:pt x="41" y="30"/>
                  </a:lnTo>
                  <a:lnTo>
                    <a:pt x="41" y="36"/>
                  </a:lnTo>
                  <a:lnTo>
                    <a:pt x="47" y="42"/>
                  </a:lnTo>
                  <a:lnTo>
                    <a:pt x="53" y="54"/>
                  </a:lnTo>
                  <a:lnTo>
                    <a:pt x="53" y="60"/>
                  </a:lnTo>
                  <a:lnTo>
                    <a:pt x="47" y="54"/>
                  </a:lnTo>
                  <a:lnTo>
                    <a:pt x="35" y="48"/>
                  </a:lnTo>
                  <a:lnTo>
                    <a:pt x="23" y="36"/>
                  </a:lnTo>
                  <a:lnTo>
                    <a:pt x="17" y="30"/>
                  </a:lnTo>
                  <a:lnTo>
                    <a:pt x="0" y="0"/>
                  </a:lnTo>
                  <a:lnTo>
                    <a:pt x="59" y="6"/>
                  </a:lnTo>
                  <a:lnTo>
                    <a:pt x="59" y="6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1463317" name="Freeform 21"/>
            <p:cNvSpPr>
              <a:spLocks/>
            </p:cNvSpPr>
            <p:nvPr/>
          </p:nvSpPr>
          <p:spPr bwMode="auto">
            <a:xfrm>
              <a:off x="395" y="3811"/>
              <a:ext cx="245" cy="207"/>
            </a:xfrm>
            <a:custGeom>
              <a:avLst/>
              <a:gdLst/>
              <a:ahLst/>
              <a:cxnLst>
                <a:cxn ang="0">
                  <a:pos x="233" y="36"/>
                </a:cxn>
                <a:cxn ang="0">
                  <a:pos x="245" y="42"/>
                </a:cxn>
                <a:cxn ang="0">
                  <a:pos x="209" y="84"/>
                </a:cxn>
                <a:cxn ang="0">
                  <a:pos x="143" y="132"/>
                </a:cxn>
                <a:cxn ang="0">
                  <a:pos x="167" y="156"/>
                </a:cxn>
                <a:cxn ang="0">
                  <a:pos x="179" y="204"/>
                </a:cxn>
                <a:cxn ang="0">
                  <a:pos x="77" y="132"/>
                </a:cxn>
                <a:cxn ang="0">
                  <a:pos x="47" y="84"/>
                </a:cxn>
                <a:cxn ang="0">
                  <a:pos x="89" y="66"/>
                </a:cxn>
                <a:cxn ang="0">
                  <a:pos x="59" y="36"/>
                </a:cxn>
                <a:cxn ang="0">
                  <a:pos x="0" y="12"/>
                </a:cxn>
                <a:cxn ang="0">
                  <a:pos x="0" y="0"/>
                </a:cxn>
                <a:cxn ang="0">
                  <a:pos x="6" y="0"/>
                </a:cxn>
                <a:cxn ang="0">
                  <a:pos x="12" y="0"/>
                </a:cxn>
                <a:cxn ang="0">
                  <a:pos x="47" y="6"/>
                </a:cxn>
                <a:cxn ang="0">
                  <a:pos x="77" y="6"/>
                </a:cxn>
                <a:cxn ang="0">
                  <a:pos x="83" y="6"/>
                </a:cxn>
                <a:cxn ang="0">
                  <a:pos x="89" y="6"/>
                </a:cxn>
                <a:cxn ang="0">
                  <a:pos x="101" y="12"/>
                </a:cxn>
                <a:cxn ang="0">
                  <a:pos x="125" y="12"/>
                </a:cxn>
                <a:cxn ang="0">
                  <a:pos x="143" y="18"/>
                </a:cxn>
                <a:cxn ang="0">
                  <a:pos x="149" y="18"/>
                </a:cxn>
                <a:cxn ang="0">
                  <a:pos x="149" y="18"/>
                </a:cxn>
                <a:cxn ang="0">
                  <a:pos x="203" y="24"/>
                </a:cxn>
                <a:cxn ang="0">
                  <a:pos x="233" y="36"/>
                </a:cxn>
                <a:cxn ang="0">
                  <a:pos x="233" y="36"/>
                </a:cxn>
              </a:cxnLst>
              <a:rect l="0" t="0" r="r" b="b"/>
              <a:pathLst>
                <a:path w="245" h="204">
                  <a:moveTo>
                    <a:pt x="233" y="36"/>
                  </a:moveTo>
                  <a:lnTo>
                    <a:pt x="245" y="42"/>
                  </a:lnTo>
                  <a:lnTo>
                    <a:pt x="209" y="84"/>
                  </a:lnTo>
                  <a:lnTo>
                    <a:pt x="143" y="132"/>
                  </a:lnTo>
                  <a:lnTo>
                    <a:pt x="167" y="156"/>
                  </a:lnTo>
                  <a:lnTo>
                    <a:pt x="179" y="204"/>
                  </a:lnTo>
                  <a:lnTo>
                    <a:pt x="77" y="132"/>
                  </a:lnTo>
                  <a:lnTo>
                    <a:pt x="47" y="84"/>
                  </a:lnTo>
                  <a:lnTo>
                    <a:pt x="89" y="66"/>
                  </a:lnTo>
                  <a:lnTo>
                    <a:pt x="59" y="36"/>
                  </a:lnTo>
                  <a:lnTo>
                    <a:pt x="0" y="12"/>
                  </a:lnTo>
                  <a:lnTo>
                    <a:pt x="0" y="0"/>
                  </a:lnTo>
                  <a:lnTo>
                    <a:pt x="6" y="0"/>
                  </a:lnTo>
                  <a:lnTo>
                    <a:pt x="12" y="0"/>
                  </a:lnTo>
                  <a:lnTo>
                    <a:pt x="47" y="6"/>
                  </a:lnTo>
                  <a:lnTo>
                    <a:pt x="77" y="6"/>
                  </a:lnTo>
                  <a:lnTo>
                    <a:pt x="83" y="6"/>
                  </a:lnTo>
                  <a:lnTo>
                    <a:pt x="89" y="6"/>
                  </a:lnTo>
                  <a:lnTo>
                    <a:pt x="101" y="12"/>
                  </a:lnTo>
                  <a:lnTo>
                    <a:pt x="125" y="12"/>
                  </a:lnTo>
                  <a:lnTo>
                    <a:pt x="143" y="18"/>
                  </a:lnTo>
                  <a:lnTo>
                    <a:pt x="149" y="18"/>
                  </a:lnTo>
                  <a:lnTo>
                    <a:pt x="149" y="18"/>
                  </a:lnTo>
                  <a:lnTo>
                    <a:pt x="203" y="24"/>
                  </a:lnTo>
                  <a:lnTo>
                    <a:pt x="233" y="36"/>
                  </a:lnTo>
                  <a:lnTo>
                    <a:pt x="233" y="36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TW" altLang="en-US"/>
            </a:p>
          </p:txBody>
        </p:sp>
      </p:grpSp>
      <p:sp>
        <p:nvSpPr>
          <p:cNvPr id="1463318" name="Rectangle 22"/>
          <p:cNvSpPr>
            <a:spLocks noGrp="1" noChangeArrowheads="1"/>
          </p:cNvSpPr>
          <p:nvPr>
            <p:ph type="title"/>
          </p:nvPr>
        </p:nvSpPr>
        <p:spPr bwMode="auto">
          <a:xfrm>
            <a:off x="476250" y="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按一下以編輯母片標題樣式</a:t>
            </a:r>
          </a:p>
        </p:txBody>
      </p:sp>
      <p:sp>
        <p:nvSpPr>
          <p:cNvPr id="1463319" name="Rectangle 2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76250" y="1268413"/>
            <a:ext cx="8229600" cy="449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</a:p>
        </p:txBody>
      </p:sp>
      <p:sp>
        <p:nvSpPr>
          <p:cNvPr id="1463320" name="Rectangle 2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kumimoji="0" sz="12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endParaRPr lang="en-US" altLang="zh-TW"/>
          </a:p>
        </p:txBody>
      </p:sp>
      <p:sp>
        <p:nvSpPr>
          <p:cNvPr id="1463321" name="Rectangle 2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kumimoji="0" sz="12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endParaRPr lang="en-US" altLang="zh-TW"/>
          </a:p>
        </p:txBody>
      </p:sp>
      <p:sp>
        <p:nvSpPr>
          <p:cNvPr id="1463322" name="Rectangle 2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kumimoji="0" sz="12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fld id="{4CC7B7DB-30E4-4489-8E11-6656BE016FDF}" type="slidenum">
              <a:rPr lang="en-US" altLang="zh-TW"/>
              <a:pPr/>
              <a:t>‹#›</a:t>
            </a:fld>
            <a:endParaRPr lang="en-US" altLang="zh-TW"/>
          </a:p>
        </p:txBody>
      </p:sp>
      <p:grpSp>
        <p:nvGrpSpPr>
          <p:cNvPr id="6" name="Group 31"/>
          <p:cNvGrpSpPr>
            <a:grpSpLocks/>
          </p:cNvGrpSpPr>
          <p:nvPr/>
        </p:nvGrpSpPr>
        <p:grpSpPr bwMode="auto">
          <a:xfrm>
            <a:off x="1241425" y="6399213"/>
            <a:ext cx="6408738" cy="493712"/>
            <a:chOff x="782" y="4031"/>
            <a:chExt cx="4037" cy="311"/>
          </a:xfrm>
        </p:grpSpPr>
        <p:pic>
          <p:nvPicPr>
            <p:cNvPr id="1463324" name="Picture 28" descr="namemark2"/>
            <p:cNvPicPr>
              <a:picLocks noChangeAspect="1" noChangeArrowheads="1"/>
            </p:cNvPicPr>
            <p:nvPr userDrawn="1"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782" y="4031"/>
              <a:ext cx="960" cy="199"/>
            </a:xfrm>
            <a:prstGeom prst="rect">
              <a:avLst/>
            </a:prstGeom>
            <a:noFill/>
          </p:spPr>
        </p:pic>
        <p:sp>
          <p:nvSpPr>
            <p:cNvPr id="1463325" name="Rectangle 29"/>
            <p:cNvSpPr>
              <a:spLocks noChangeArrowheads="1"/>
            </p:cNvSpPr>
            <p:nvPr userDrawn="1"/>
          </p:nvSpPr>
          <p:spPr bwMode="auto">
            <a:xfrm>
              <a:off x="1774" y="4059"/>
              <a:ext cx="3045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zh-TW" altLang="en-US" sz="1200">
                  <a:solidFill>
                    <a:srgbClr val="FFFF00"/>
                  </a:solidFill>
                  <a:ea typeface="標楷體" pitchFamily="65" charset="-120"/>
                </a:rPr>
                <a:t>李國光   </a:t>
              </a:r>
              <a:r>
                <a:rPr lang="zh-TW" altLang="en-US" sz="1200">
                  <a:solidFill>
                    <a:srgbClr val="FFFF00"/>
                  </a:solidFill>
                  <a:ea typeface="標楷體" pitchFamily="65" charset="-120"/>
                  <a:sym typeface="Symbol" pitchFamily="18" charset="2"/>
                </a:rPr>
                <a:t></a:t>
              </a:r>
              <a:r>
                <a:rPr lang="zh-TW" altLang="en-US" sz="1200">
                  <a:solidFill>
                    <a:srgbClr val="FFFF00"/>
                  </a:solidFill>
                  <a:ea typeface="標楷體" pitchFamily="65" charset="-120"/>
                </a:rPr>
                <a:t> 版權所有   </a:t>
              </a:r>
              <a:r>
                <a:rPr lang="en-US" altLang="zh-TW" sz="1200">
                  <a:solidFill>
                    <a:srgbClr val="FFFF00"/>
                  </a:solidFill>
                  <a:ea typeface="標楷體" pitchFamily="65" charset="-120"/>
                </a:rPr>
                <a:t>Tel: 02-2737-6782  Email: </a:t>
              </a:r>
              <a:r>
                <a:rPr lang="en-US" altLang="zh-TW" sz="1200">
                  <a:solidFill>
                    <a:srgbClr val="FFFF00"/>
                  </a:solidFill>
                  <a:ea typeface="標楷體" pitchFamily="65" charset="-120"/>
                  <a:hlinkClick r:id="rId6"/>
                </a:rPr>
                <a:t>lgg@cs.ntust.edu.tw</a:t>
              </a:r>
              <a:endParaRPr lang="en-US" altLang="zh-TW" sz="1200" b="1">
                <a:ea typeface="標楷體" pitchFamily="65" charset="-120"/>
              </a:endParaRPr>
            </a:p>
          </p:txBody>
        </p:sp>
        <p:sp>
          <p:nvSpPr>
            <p:cNvPr id="1463326" name="Text Box 30"/>
            <p:cNvSpPr txBox="1">
              <a:spLocks noChangeArrowheads="1"/>
            </p:cNvSpPr>
            <p:nvPr userDrawn="1"/>
          </p:nvSpPr>
          <p:spPr bwMode="auto">
            <a:xfrm>
              <a:off x="1859" y="4169"/>
              <a:ext cx="2372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zh-TW" altLang="en-US" sz="1200">
                  <a:solidFill>
                    <a:srgbClr val="FF3300"/>
                  </a:solidFill>
                  <a:latin typeface="標楷體" pitchFamily="65" charset="-120"/>
                  <a:ea typeface="標楷體" pitchFamily="65" charset="-120"/>
                </a:rPr>
                <a:t>知識與遠見的結合，才能夠避免無知與短視</a:t>
              </a:r>
              <a:r>
                <a:rPr lang="en-US" altLang="zh-TW" sz="1200">
                  <a:solidFill>
                    <a:srgbClr val="FF3300"/>
                  </a:solidFill>
                  <a:latin typeface="標楷體" pitchFamily="65" charset="-120"/>
                  <a:ea typeface="標楷體" pitchFamily="65" charset="-120"/>
                </a:rPr>
                <a:t>---</a:t>
              </a:r>
              <a:r>
                <a:rPr lang="zh-TW" altLang="en-US" sz="1200">
                  <a:solidFill>
                    <a:srgbClr val="FF3300"/>
                  </a:solidFill>
                  <a:latin typeface="標楷體" pitchFamily="65" charset="-120"/>
                  <a:ea typeface="標楷體" pitchFamily="65" charset="-120"/>
                </a:rPr>
                <a:t>高希均</a:t>
              </a:r>
            </a:p>
          </p:txBody>
        </p:sp>
      </p:grp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kumimoji="1" sz="40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kumimoji="1" sz="40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34" charset="0"/>
          <a:ea typeface="標楷體" pitchFamily="65" charset="-12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kumimoji="1" sz="40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34" charset="0"/>
          <a:ea typeface="標楷體" pitchFamily="65" charset="-12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kumimoji="1" sz="40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34" charset="0"/>
          <a:ea typeface="標楷體" pitchFamily="65" charset="-12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kumimoji="1" sz="40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34" charset="0"/>
          <a:ea typeface="標楷體" pitchFamily="65" charset="-12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kumimoji="1" sz="40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34" charset="0"/>
          <a:ea typeface="標楷體" pitchFamily="65" charset="-12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kumimoji="1" sz="40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34" charset="0"/>
          <a:ea typeface="標楷體" pitchFamily="65" charset="-12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kumimoji="1" sz="40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34" charset="0"/>
          <a:ea typeface="標楷體" pitchFamily="65" charset="-12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kumimoji="1" sz="40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34" charset="0"/>
          <a:ea typeface="標楷體" pitchFamily="65" charset="-12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Char char="•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Char char="•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Char char="•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Char char="•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Char char="•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2.v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1.v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4AD80A8-3870-4565-BD7E-096A17219F97}" type="slidenum">
              <a:rPr lang="en-US" altLang="zh-TW"/>
              <a:pPr>
                <a:defRPr/>
              </a:pPr>
              <a:t>1</a:t>
            </a:fld>
            <a:endParaRPr lang="en-US" altLang="zh-TW"/>
          </a:p>
        </p:txBody>
      </p:sp>
      <p:sp>
        <p:nvSpPr>
          <p:cNvPr id="2025474" name="Rectangle 2"/>
          <p:cNvSpPr>
            <a:spLocks noGrp="1" noChangeArrowheads="1"/>
          </p:cNvSpPr>
          <p:nvPr>
            <p:ph type="title"/>
          </p:nvPr>
        </p:nvSpPr>
        <p:spPr>
          <a:xfrm>
            <a:off x="1476375" y="1628775"/>
            <a:ext cx="6408738" cy="576263"/>
          </a:xfrm>
          <a:solidFill>
            <a:schemeClr val="folHlink"/>
          </a:solidFill>
        </p:spPr>
        <p:txBody>
          <a:bodyPr/>
          <a:lstStyle/>
          <a:p>
            <a:pPr eaLnBrk="1" hangingPunct="1">
              <a:defRPr/>
            </a:pPr>
            <a:r>
              <a:rPr lang="zh-TW" altLang="en-US" sz="2400" smtClean="0">
                <a:latin typeface="標楷體" pitchFamily="65" charset="-120"/>
              </a:rPr>
              <a:t>勤勞樸實 止於至善 永續經營 奉獻社會</a:t>
            </a:r>
          </a:p>
        </p:txBody>
      </p:sp>
      <p:sp>
        <p:nvSpPr>
          <p:cNvPr id="91140" name="Rectangle 3"/>
          <p:cNvSpPr>
            <a:spLocks noChangeArrowheads="1"/>
          </p:cNvSpPr>
          <p:nvPr/>
        </p:nvSpPr>
        <p:spPr bwMode="auto">
          <a:xfrm>
            <a:off x="6516688" y="620713"/>
            <a:ext cx="221615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zh-TW" altLang="en-US" sz="4000">
                <a:solidFill>
                  <a:srgbClr val="FFFF66"/>
                </a:solidFill>
                <a:ea typeface="標楷體" pitchFamily="65" charset="-120"/>
              </a:rPr>
              <a:t>台塑集團</a:t>
            </a:r>
          </a:p>
        </p:txBody>
      </p:sp>
      <p:pic>
        <p:nvPicPr>
          <p:cNvPr id="2025476" name="Picture 4" descr="untitled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9750" y="2349500"/>
            <a:ext cx="6191250" cy="3095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54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20254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20254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4389AAD-DD86-4E3A-B2AE-5C0FA92EF81F}" type="slidenum">
              <a:rPr lang="en-US" altLang="zh-TW"/>
              <a:pPr>
                <a:defRPr/>
              </a:pPr>
              <a:t>10</a:t>
            </a:fld>
            <a:endParaRPr lang="en-US" altLang="zh-TW"/>
          </a:p>
        </p:txBody>
      </p:sp>
      <p:pic>
        <p:nvPicPr>
          <p:cNvPr id="99331" name="Picture 2" descr="image002"/>
          <p:cNvPicPr>
            <a:picLocks noChangeAspect="1" noChangeArrowheads="1"/>
          </p:cNvPicPr>
          <p:nvPr>
            <p:ph/>
          </p:nvPr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9144000" cy="6858000"/>
          </a:xfr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558FA8C-488E-4F37-9D1E-05889C30DDFE}" type="slidenum">
              <a:rPr lang="en-US" altLang="zh-TW"/>
              <a:pPr>
                <a:defRPr/>
              </a:pPr>
              <a:t>11</a:t>
            </a:fld>
            <a:endParaRPr lang="en-US" altLang="zh-TW"/>
          </a:p>
        </p:txBody>
      </p:sp>
      <p:pic>
        <p:nvPicPr>
          <p:cNvPr id="100355" name="Picture 2" descr="image003"/>
          <p:cNvPicPr>
            <a:picLocks noChangeAspect="1" noChangeArrowheads="1"/>
          </p:cNvPicPr>
          <p:nvPr>
            <p:ph/>
          </p:nvPr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9144000" cy="6858000"/>
          </a:xfr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7B48F54-2B47-4A58-AEA3-D9D1C7CCA125}" type="slidenum">
              <a:rPr lang="en-US" altLang="zh-TW"/>
              <a:pPr>
                <a:defRPr/>
              </a:pPr>
              <a:t>12</a:t>
            </a:fld>
            <a:endParaRPr lang="en-US" altLang="zh-TW"/>
          </a:p>
        </p:txBody>
      </p:sp>
      <p:sp>
        <p:nvSpPr>
          <p:cNvPr id="19742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altLang="zh-TW" b="0" smtClean="0">
                <a:solidFill>
                  <a:schemeClr val="tx1"/>
                </a:solidFill>
                <a:latin typeface="Verdana" pitchFamily="34" charset="0"/>
              </a:rPr>
              <a:t>Internet</a:t>
            </a:r>
            <a:r>
              <a:rPr lang="zh-TW" altLang="en-US" b="0" smtClean="0">
                <a:solidFill>
                  <a:schemeClr val="tx1"/>
                </a:solidFill>
              </a:rPr>
              <a:t>採購系統</a:t>
            </a:r>
          </a:p>
        </p:txBody>
      </p:sp>
      <p:graphicFrame>
        <p:nvGraphicFramePr>
          <p:cNvPr id="4098" name="Object 3"/>
          <p:cNvGraphicFramePr>
            <a:graphicFrameLocks noChangeAspect="1"/>
          </p:cNvGraphicFramePr>
          <p:nvPr>
            <p:ph idx="1"/>
          </p:nvPr>
        </p:nvGraphicFramePr>
        <p:xfrm>
          <a:off x="668338" y="1268413"/>
          <a:ext cx="7845425" cy="4495800"/>
        </p:xfrm>
        <a:graphic>
          <a:graphicData uri="http://schemas.openxmlformats.org/presentationml/2006/ole">
            <p:oleObj spid="_x0000_s2050" name="Visio" r:id="rId3" imgW="10135210" imgH="5857342" progId="Visio.Drawing.11">
              <p:embed/>
            </p:oleObj>
          </a:graphicData>
        </a:graphic>
      </p:graphicFrame>
      <p:sp>
        <p:nvSpPr>
          <p:cNvPr id="4101" name="AutoShape 4"/>
          <p:cNvSpPr>
            <a:spLocks noChangeArrowheads="1"/>
          </p:cNvSpPr>
          <p:nvPr/>
        </p:nvSpPr>
        <p:spPr bwMode="auto">
          <a:xfrm>
            <a:off x="323850" y="2708275"/>
            <a:ext cx="1152525" cy="1143000"/>
          </a:xfrm>
          <a:prstGeom prst="wedgeRectCallout">
            <a:avLst>
              <a:gd name="adj1" fmla="val 11296"/>
              <a:gd name="adj2" fmla="val 99306"/>
            </a:avLst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endParaRPr lang="zh-TW" altLang="zh-TW" sz="2400">
              <a:latin typeface="Times New Roman" pitchFamily="18" charset="0"/>
            </a:endParaRPr>
          </a:p>
        </p:txBody>
      </p:sp>
      <p:sp>
        <p:nvSpPr>
          <p:cNvPr id="4102" name="Text Box 5"/>
          <p:cNvSpPr txBox="1">
            <a:spLocks noChangeArrowheads="1"/>
          </p:cNvSpPr>
          <p:nvPr/>
        </p:nvSpPr>
        <p:spPr bwMode="auto">
          <a:xfrm>
            <a:off x="295275" y="2924175"/>
            <a:ext cx="1144588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zh-TW" altLang="en-US" b="1">
                <a:latin typeface="Verdana" pitchFamily="34" charset="0"/>
              </a:rPr>
              <a:t>台塑</a:t>
            </a:r>
          </a:p>
          <a:p>
            <a:pPr algn="ctr"/>
            <a:r>
              <a:rPr lang="en-US" altLang="zh-TW" b="1">
                <a:latin typeface="Verdana" pitchFamily="34" charset="0"/>
              </a:rPr>
              <a:t>MIS</a:t>
            </a:r>
            <a:r>
              <a:rPr lang="zh-TW" altLang="en-US" b="1">
                <a:latin typeface="Verdana" pitchFamily="34" charset="0"/>
              </a:rPr>
              <a:t>系統</a:t>
            </a:r>
          </a:p>
        </p:txBody>
      </p:sp>
      <p:sp>
        <p:nvSpPr>
          <p:cNvPr id="4103" name="AutoShape 6"/>
          <p:cNvSpPr>
            <a:spLocks noChangeArrowheads="1"/>
          </p:cNvSpPr>
          <p:nvPr/>
        </p:nvSpPr>
        <p:spPr bwMode="auto">
          <a:xfrm>
            <a:off x="2051050" y="2276475"/>
            <a:ext cx="1584325" cy="1000125"/>
          </a:xfrm>
          <a:prstGeom prst="wedgeRectCallout">
            <a:avLst>
              <a:gd name="adj1" fmla="val 36574"/>
              <a:gd name="adj2" fmla="val 228255"/>
            </a:avLst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endParaRPr lang="zh-TW" altLang="zh-TW" sz="2400">
              <a:latin typeface="Times New Roman" pitchFamily="18" charset="0"/>
            </a:endParaRPr>
          </a:p>
        </p:txBody>
      </p:sp>
      <p:sp>
        <p:nvSpPr>
          <p:cNvPr id="4104" name="Text Box 7"/>
          <p:cNvSpPr txBox="1">
            <a:spLocks noChangeArrowheads="1"/>
          </p:cNvSpPr>
          <p:nvPr/>
        </p:nvSpPr>
        <p:spPr bwMode="auto">
          <a:xfrm>
            <a:off x="2051050" y="2276475"/>
            <a:ext cx="1555750" cy="915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zh-TW" altLang="en-US" b="1">
                <a:latin typeface="Verdana" pitchFamily="34" charset="0"/>
              </a:rPr>
              <a:t>軟體：</a:t>
            </a:r>
          </a:p>
          <a:p>
            <a:r>
              <a:rPr lang="zh-TW" altLang="en-US" b="1">
                <a:latin typeface="Verdana" pitchFamily="34" charset="0"/>
              </a:rPr>
              <a:t>傳輸軟體</a:t>
            </a:r>
          </a:p>
          <a:p>
            <a:r>
              <a:rPr lang="zh-TW" altLang="en-US" b="1">
                <a:latin typeface="Verdana" pitchFamily="34" charset="0"/>
              </a:rPr>
              <a:t>加密簽章軟體</a:t>
            </a:r>
          </a:p>
        </p:txBody>
      </p:sp>
      <p:sp>
        <p:nvSpPr>
          <p:cNvPr id="4105" name="AutoShape 8"/>
          <p:cNvSpPr>
            <a:spLocks noChangeArrowheads="1"/>
          </p:cNvSpPr>
          <p:nvPr/>
        </p:nvSpPr>
        <p:spPr bwMode="auto">
          <a:xfrm>
            <a:off x="7164388" y="1844675"/>
            <a:ext cx="1584325" cy="998538"/>
          </a:xfrm>
          <a:prstGeom prst="wedgeRectCallout">
            <a:avLst>
              <a:gd name="adj1" fmla="val 10921"/>
              <a:gd name="adj2" fmla="val 109458"/>
            </a:avLst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endParaRPr lang="zh-TW" altLang="zh-TW" sz="2400">
              <a:latin typeface="Times New Roman" pitchFamily="18" charset="0"/>
            </a:endParaRPr>
          </a:p>
        </p:txBody>
      </p:sp>
      <p:sp>
        <p:nvSpPr>
          <p:cNvPr id="4106" name="Text Box 9"/>
          <p:cNvSpPr txBox="1">
            <a:spLocks noChangeArrowheads="1"/>
          </p:cNvSpPr>
          <p:nvPr/>
        </p:nvSpPr>
        <p:spPr bwMode="auto">
          <a:xfrm>
            <a:off x="7164388" y="1844675"/>
            <a:ext cx="1098550" cy="915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zh-TW" altLang="en-US" b="1">
                <a:latin typeface="Verdana" pitchFamily="34" charset="0"/>
              </a:rPr>
              <a:t>軟體：</a:t>
            </a:r>
          </a:p>
          <a:p>
            <a:r>
              <a:rPr lang="zh-TW" altLang="en-US" b="1">
                <a:latin typeface="Verdana" pitchFamily="34" charset="0"/>
              </a:rPr>
              <a:t>瀏覽軟體</a:t>
            </a:r>
          </a:p>
          <a:p>
            <a:r>
              <a:rPr lang="zh-TW" altLang="en-US" b="1">
                <a:latin typeface="Verdana" pitchFamily="34" charset="0"/>
              </a:rPr>
              <a:t>安控軟體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1EF2814-AFE7-4241-A13A-A4CE25C2D930}" type="slidenum">
              <a:rPr lang="en-US" altLang="zh-TW"/>
              <a:pPr>
                <a:defRPr/>
              </a:pPr>
              <a:t>13</a:t>
            </a:fld>
            <a:endParaRPr lang="en-US" altLang="zh-TW"/>
          </a:p>
        </p:txBody>
      </p:sp>
      <p:sp>
        <p:nvSpPr>
          <p:cNvPr id="19752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zh-TW" altLang="en-US" b="0" smtClean="0">
                <a:solidFill>
                  <a:schemeClr val="tx1"/>
                </a:solidFill>
              </a:rPr>
              <a:t>台塑</a:t>
            </a:r>
            <a:r>
              <a:rPr lang="en-US" altLang="zh-TW" b="0" smtClean="0">
                <a:solidFill>
                  <a:schemeClr val="tx1"/>
                </a:solidFill>
              </a:rPr>
              <a:t>e</a:t>
            </a:r>
            <a:r>
              <a:rPr lang="zh-TW" altLang="en-US" b="0" smtClean="0">
                <a:solidFill>
                  <a:schemeClr val="tx1"/>
                </a:solidFill>
              </a:rPr>
              <a:t>化效益</a:t>
            </a:r>
          </a:p>
        </p:txBody>
      </p:sp>
      <p:sp>
        <p:nvSpPr>
          <p:cNvPr id="10138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268413"/>
            <a:ext cx="8229600" cy="5329237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altLang="zh-TW" sz="2800" b="1" smtClean="0">
                <a:solidFill>
                  <a:srgbClr val="FFFF00"/>
                </a:solidFill>
              </a:rPr>
              <a:t>1. </a:t>
            </a:r>
            <a:r>
              <a:rPr lang="zh-TW" altLang="en-US" sz="2800" b="1" smtClean="0">
                <a:solidFill>
                  <a:srgbClr val="FFFF00"/>
                </a:solidFill>
              </a:rPr>
              <a:t>工程發包系統</a:t>
            </a:r>
            <a:r>
              <a:rPr lang="zh-TW" altLang="en-US" sz="2800" b="1" smtClean="0"/>
              <a:t> </a:t>
            </a:r>
          </a:p>
          <a:p>
            <a:pPr eaLnBrk="1" hangingPunct="1"/>
            <a:r>
              <a:rPr lang="zh-TW" altLang="en-US" sz="2400" b="1" smtClean="0">
                <a:solidFill>
                  <a:srgbClr val="FF9900"/>
                </a:solidFill>
              </a:rPr>
              <a:t>網際網路工程發包系統至今將近</a:t>
            </a:r>
            <a:r>
              <a:rPr lang="en-US" altLang="zh-TW" sz="2400" b="1" smtClean="0">
                <a:solidFill>
                  <a:srgbClr val="FF9900"/>
                </a:solidFill>
              </a:rPr>
              <a:t>1,700</a:t>
            </a:r>
            <a:r>
              <a:rPr lang="zh-TW" altLang="en-US" sz="2400" b="1" smtClean="0">
                <a:solidFill>
                  <a:srgbClr val="FF9900"/>
                </a:solidFill>
              </a:rPr>
              <a:t>家工程發包廠商加入本系統，超過</a:t>
            </a:r>
            <a:r>
              <a:rPr lang="en-US" altLang="zh-TW" sz="2400" b="1" smtClean="0">
                <a:solidFill>
                  <a:srgbClr val="FF9900"/>
                </a:solidFill>
              </a:rPr>
              <a:t>60</a:t>
            </a:r>
            <a:r>
              <a:rPr lang="zh-TW" altLang="en-US" sz="2400" b="1" smtClean="0">
                <a:solidFill>
                  <a:srgbClr val="FF9900"/>
                </a:solidFill>
              </a:rPr>
              <a:t>萬人次瀏覽工程招標的網站。</a:t>
            </a:r>
          </a:p>
          <a:p>
            <a:pPr eaLnBrk="1" hangingPunct="1"/>
            <a:r>
              <a:rPr lang="zh-TW" altLang="en-US" sz="2400" b="1" smtClean="0"/>
              <a:t>加入網際網路報價系統廠商家數約</a:t>
            </a:r>
            <a:r>
              <a:rPr lang="en-US" altLang="zh-TW" sz="2400" b="1" smtClean="0"/>
              <a:t>1,400</a:t>
            </a:r>
            <a:r>
              <a:rPr lang="zh-TW" altLang="en-US" sz="2400" b="1" smtClean="0"/>
              <a:t>家，在使用衛星傳送之前，台塑企業大約每月負擔</a:t>
            </a:r>
            <a:r>
              <a:rPr lang="en-US" altLang="zh-TW" sz="2400" b="1" smtClean="0"/>
              <a:t>327</a:t>
            </a:r>
            <a:r>
              <a:rPr lang="zh-TW" altLang="en-US" sz="2400" b="1" smtClean="0"/>
              <a:t>萬的費用（包括晒圖、摺圖與郵寄費）；在使用衛星傳送之後，台塑企業只要負擔每月</a:t>
            </a:r>
            <a:r>
              <a:rPr lang="en-US" altLang="zh-TW" sz="2400" b="1" smtClean="0"/>
              <a:t>27</a:t>
            </a:r>
            <a:r>
              <a:rPr lang="zh-TW" altLang="en-US" sz="2400" b="1" smtClean="0"/>
              <a:t>萬的衛星傳送與圖檔處理費用，相較之下</a:t>
            </a:r>
            <a:r>
              <a:rPr lang="zh-TW" altLang="en-US" sz="2400" b="1" smtClean="0">
                <a:solidFill>
                  <a:srgbClr val="FF3300"/>
                </a:solidFill>
              </a:rPr>
              <a:t>每月節省</a:t>
            </a:r>
            <a:r>
              <a:rPr lang="en-US" altLang="zh-TW" sz="2400" b="1" smtClean="0">
                <a:solidFill>
                  <a:srgbClr val="FF3300"/>
                </a:solidFill>
              </a:rPr>
              <a:t>300</a:t>
            </a:r>
            <a:r>
              <a:rPr lang="zh-TW" altLang="en-US" sz="2400" b="1" smtClean="0">
                <a:solidFill>
                  <a:srgbClr val="FF3300"/>
                </a:solidFill>
              </a:rPr>
              <a:t>萬元的處理費。</a:t>
            </a:r>
            <a:r>
              <a:rPr lang="zh-TW" altLang="en-US" sz="2400" b="1" smtClean="0"/>
              <a:t> </a:t>
            </a:r>
          </a:p>
          <a:p>
            <a:pPr eaLnBrk="1" hangingPunct="1"/>
            <a:r>
              <a:rPr lang="zh-TW" altLang="en-US" sz="2400" b="1" smtClean="0">
                <a:solidFill>
                  <a:srgbClr val="FF9900"/>
                </a:solidFill>
              </a:rPr>
              <a:t>更多廠商參與台塑的競標案件，不僅達到降低工程造價，還可以提高工程品質。</a:t>
            </a:r>
          </a:p>
          <a:p>
            <a:pPr eaLnBrk="1" hangingPunct="1"/>
            <a:r>
              <a:rPr lang="zh-TW" altLang="en-US" sz="2400" b="1" smtClean="0"/>
              <a:t>網際網路工程發包系統推動招標資訊公開透明化，可以杜絕國內工程圍標的歪風。</a:t>
            </a:r>
            <a:r>
              <a:rPr lang="zh-TW" altLang="en-US" sz="2400" b="1" smtClean="0">
                <a:latin typeface="標楷體" pitchFamily="65" charset="-120"/>
              </a:rPr>
              <a:t> </a:t>
            </a:r>
            <a:endParaRPr lang="zh-TW" altLang="en-US" sz="2400" b="1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CC4FF38-81AF-469D-9E69-94E56192B7D3}" type="slidenum">
              <a:rPr lang="en-US" altLang="zh-TW"/>
              <a:pPr>
                <a:defRPr/>
              </a:pPr>
              <a:t>14</a:t>
            </a:fld>
            <a:endParaRPr lang="en-US" altLang="zh-TW"/>
          </a:p>
        </p:txBody>
      </p:sp>
      <p:sp>
        <p:nvSpPr>
          <p:cNvPr id="102403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476250" y="1444625"/>
            <a:ext cx="8229600" cy="3424238"/>
          </a:xfrm>
        </p:spPr>
        <p:txBody>
          <a:bodyPr/>
          <a:lstStyle/>
          <a:p>
            <a:pPr eaLnBrk="1" hangingPunct="1"/>
            <a:r>
              <a:rPr lang="zh-TW" altLang="en-US" sz="2400" b="1" smtClean="0">
                <a:solidFill>
                  <a:srgbClr val="FF9900"/>
                </a:solidFill>
              </a:rPr>
              <a:t>網際網路採購系統將廠商報價資料自動轉為台塑內部</a:t>
            </a:r>
            <a:r>
              <a:rPr lang="en-US" altLang="zh-TW" sz="2400" b="1" smtClean="0">
                <a:solidFill>
                  <a:srgbClr val="FF9900"/>
                </a:solidFill>
              </a:rPr>
              <a:t>ERP</a:t>
            </a:r>
            <a:r>
              <a:rPr lang="zh-TW" altLang="en-US" sz="2400" b="1" smtClean="0">
                <a:solidFill>
                  <a:srgbClr val="FF9900"/>
                </a:solidFill>
              </a:rPr>
              <a:t>系統，減少報價資料由人工重覆輸入的工作與錯誤，進而提高採購的工作效率。</a:t>
            </a:r>
          </a:p>
          <a:p>
            <a:pPr eaLnBrk="1" hangingPunct="1"/>
            <a:r>
              <a:rPr lang="zh-TW" altLang="en-US" sz="2400" b="1" smtClean="0"/>
              <a:t>人員精簡</a:t>
            </a:r>
            <a:r>
              <a:rPr lang="en-US" altLang="zh-TW" sz="2400" b="1" smtClean="0"/>
              <a:t>70﹪</a:t>
            </a:r>
            <a:r>
              <a:rPr lang="zh-TW" altLang="en-US" sz="2400" b="1" smtClean="0"/>
              <a:t>，每年節省</a:t>
            </a:r>
            <a:r>
              <a:rPr lang="en-US" altLang="zh-TW" sz="2400" b="1" smtClean="0"/>
              <a:t>23﹪</a:t>
            </a:r>
            <a:r>
              <a:rPr lang="zh-TW" altLang="en-US" sz="2400" b="1" smtClean="0"/>
              <a:t>採購成本</a:t>
            </a:r>
          </a:p>
          <a:p>
            <a:pPr eaLnBrk="1" hangingPunct="1"/>
            <a:r>
              <a:rPr lang="zh-TW" altLang="en-US" sz="2400" b="1" smtClean="0">
                <a:solidFill>
                  <a:srgbClr val="FF9900"/>
                </a:solidFill>
              </a:rPr>
              <a:t>減少資材存量管制週轉天數（</a:t>
            </a:r>
            <a:r>
              <a:rPr lang="en-US" altLang="zh-TW" sz="2400" b="1" smtClean="0">
                <a:solidFill>
                  <a:srgbClr val="FF9900"/>
                </a:solidFill>
              </a:rPr>
              <a:t>100</a:t>
            </a:r>
            <a:r>
              <a:rPr lang="zh-TW" altLang="en-US" sz="2400" b="1" smtClean="0">
                <a:solidFill>
                  <a:srgbClr val="FF9900"/>
                </a:solidFill>
              </a:rPr>
              <a:t>億</a:t>
            </a:r>
            <a:r>
              <a:rPr lang="en-US" altLang="zh-TW" sz="2400" b="1" smtClean="0">
                <a:solidFill>
                  <a:srgbClr val="FF9900"/>
                </a:solidFill>
              </a:rPr>
              <a:t>/</a:t>
            </a:r>
            <a:r>
              <a:rPr lang="zh-TW" altLang="en-US" sz="2400" b="1" smtClean="0">
                <a:solidFill>
                  <a:srgbClr val="FF9900"/>
                </a:solidFill>
              </a:rPr>
              <a:t>年）</a:t>
            </a:r>
          </a:p>
          <a:p>
            <a:pPr eaLnBrk="1" hangingPunct="1"/>
            <a:r>
              <a:rPr lang="zh-TW" altLang="en-US" sz="2400" b="1" smtClean="0"/>
              <a:t>節省利息、郵寄、人工輸入費用</a:t>
            </a:r>
            <a:r>
              <a:rPr lang="en-US" altLang="zh-TW" sz="2400" b="1" smtClean="0"/>
              <a:t>5,000</a:t>
            </a:r>
            <a:r>
              <a:rPr lang="zh-TW" altLang="en-US" sz="2400" b="1" smtClean="0"/>
              <a:t>萬元</a:t>
            </a:r>
          </a:p>
          <a:p>
            <a:pPr eaLnBrk="1" hangingPunct="1"/>
            <a:r>
              <a:rPr lang="zh-TW" altLang="en-US" sz="2400" b="1" smtClean="0">
                <a:solidFill>
                  <a:srgbClr val="FF9900"/>
                </a:solidFill>
              </a:rPr>
              <a:t>採購人員效率提升</a:t>
            </a:r>
            <a:r>
              <a:rPr lang="en-US" altLang="zh-TW" sz="2400" b="1" smtClean="0">
                <a:solidFill>
                  <a:srgbClr val="FF9900"/>
                </a:solidFill>
              </a:rPr>
              <a:t>5</a:t>
            </a:r>
            <a:r>
              <a:rPr lang="zh-TW" altLang="en-US" sz="2400" b="1" smtClean="0">
                <a:solidFill>
                  <a:srgbClr val="FF9900"/>
                </a:solidFill>
              </a:rPr>
              <a:t>倍</a:t>
            </a:r>
          </a:p>
          <a:p>
            <a:pPr eaLnBrk="1" hangingPunct="1"/>
            <a:r>
              <a:rPr lang="zh-TW" altLang="en-US" sz="2400" b="1" smtClean="0"/>
              <a:t>廠商透過網際網路報價比前購價低，平均降幅約</a:t>
            </a:r>
            <a:r>
              <a:rPr lang="en-US" altLang="zh-TW" sz="2400" b="1" smtClean="0"/>
              <a:t>20%</a:t>
            </a:r>
            <a:r>
              <a:rPr lang="zh-TW" altLang="en-US" sz="2400" b="1" smtClean="0"/>
              <a:t>。</a:t>
            </a:r>
          </a:p>
        </p:txBody>
      </p:sp>
      <p:sp>
        <p:nvSpPr>
          <p:cNvPr id="1976323" name="Rectangle 3"/>
          <p:cNvSpPr>
            <a:spLocks noChangeArrowheads="1"/>
          </p:cNvSpPr>
          <p:nvPr/>
        </p:nvSpPr>
        <p:spPr bwMode="auto">
          <a:xfrm>
            <a:off x="395288" y="846138"/>
            <a:ext cx="187325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zh-TW" sz="2800" b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ea typeface="標楷體" pitchFamily="65" charset="-120"/>
              </a:rPr>
              <a:t>2.</a:t>
            </a:r>
            <a:r>
              <a:rPr lang="zh-TW" altLang="en-US" sz="2800" b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ea typeface="標楷體" pitchFamily="65" charset="-120"/>
              </a:rPr>
              <a:t>採購系統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57C5310-C8BD-49B7-8856-8E23CBDFE15F}" type="slidenum">
              <a:rPr lang="en-US" altLang="zh-TW"/>
              <a:pPr>
                <a:defRPr/>
              </a:pPr>
              <a:t>15</a:t>
            </a:fld>
            <a:endParaRPr lang="en-US" altLang="zh-TW"/>
          </a:p>
        </p:txBody>
      </p:sp>
      <p:sp>
        <p:nvSpPr>
          <p:cNvPr id="103427" name="Rectangle 35"/>
          <p:cNvSpPr>
            <a:spLocks noChangeArrowheads="1"/>
          </p:cNvSpPr>
          <p:nvPr/>
        </p:nvSpPr>
        <p:spPr bwMode="auto">
          <a:xfrm>
            <a:off x="827088" y="3373438"/>
            <a:ext cx="7543800" cy="2319337"/>
          </a:xfrm>
          <a:prstGeom prst="rect">
            <a:avLst/>
          </a:prstGeom>
          <a:solidFill>
            <a:schemeClr val="bg2"/>
          </a:solidFill>
          <a:ln w="9525">
            <a:solidFill>
              <a:srgbClr val="A0A0A0"/>
            </a:solidFill>
            <a:miter lim="800000"/>
            <a:headEnd/>
            <a:tailEnd/>
          </a:ln>
        </p:spPr>
        <p:txBody>
          <a:bodyPr/>
          <a:lstStyle/>
          <a:p>
            <a:endParaRPr lang="zh-TW" altLang="en-US"/>
          </a:p>
        </p:txBody>
      </p:sp>
      <p:sp>
        <p:nvSpPr>
          <p:cNvPr id="10342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1403350" y="1196975"/>
            <a:ext cx="6046788" cy="1223963"/>
          </a:xfrm>
          <a:noFill/>
        </p:spPr>
        <p:txBody>
          <a:bodyPr/>
          <a:lstStyle/>
          <a:p>
            <a:pPr eaLnBrk="1" hangingPunct="1"/>
            <a:r>
              <a:rPr lang="zh-TW" altLang="en-US" b="1" smtClean="0">
                <a:solidFill>
                  <a:srgbClr val="FFFF00"/>
                </a:solidFill>
                <a:latin typeface="新細明體" pitchFamily="18" charset="-120"/>
              </a:rPr>
              <a:t>採購段總效益可達</a:t>
            </a:r>
            <a:r>
              <a:rPr lang="en-US" altLang="zh-TW" b="1" smtClean="0">
                <a:solidFill>
                  <a:srgbClr val="FFFF00"/>
                </a:solidFill>
              </a:rPr>
              <a:t>7,400</a:t>
            </a:r>
            <a:r>
              <a:rPr lang="zh-TW" altLang="en-US" b="1" smtClean="0">
                <a:solidFill>
                  <a:srgbClr val="FFFF00"/>
                </a:solidFill>
                <a:latin typeface="新細明體" pitchFamily="18" charset="-120"/>
              </a:rPr>
              <a:t>萬元</a:t>
            </a:r>
          </a:p>
          <a:p>
            <a:pPr eaLnBrk="1" hangingPunct="1"/>
            <a:r>
              <a:rPr lang="zh-TW" altLang="en-US" b="1" smtClean="0">
                <a:solidFill>
                  <a:srgbClr val="FF9900"/>
                </a:solidFill>
                <a:latin typeface="新細明體" pitchFamily="18" charset="-120"/>
              </a:rPr>
              <a:t>銷售段總效益可達</a:t>
            </a:r>
            <a:r>
              <a:rPr lang="en-US" altLang="zh-TW" b="1" smtClean="0">
                <a:solidFill>
                  <a:srgbClr val="FF9900"/>
                </a:solidFill>
              </a:rPr>
              <a:t>3,100</a:t>
            </a:r>
            <a:r>
              <a:rPr lang="zh-TW" altLang="en-US" b="1" smtClean="0">
                <a:solidFill>
                  <a:srgbClr val="FF9900"/>
                </a:solidFill>
                <a:latin typeface="新細明體" pitchFamily="18" charset="-120"/>
              </a:rPr>
              <a:t>萬元</a:t>
            </a:r>
          </a:p>
        </p:txBody>
      </p:sp>
      <p:sp>
        <p:nvSpPr>
          <p:cNvPr id="103429" name="Rectangle 3"/>
          <p:cNvSpPr>
            <a:spLocks noChangeArrowheads="1"/>
          </p:cNvSpPr>
          <p:nvPr/>
        </p:nvSpPr>
        <p:spPr bwMode="auto">
          <a:xfrm>
            <a:off x="857250" y="3486150"/>
            <a:ext cx="2408238" cy="53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 anchorCtr="1"/>
          <a:lstStyle/>
          <a:p>
            <a:pPr algn="ctr"/>
            <a:r>
              <a:rPr lang="en-US" altLang="zh-TW" sz="1200" b="1">
                <a:latin typeface="新細明體" pitchFamily="18" charset="-120"/>
              </a:rPr>
              <a:t>       </a:t>
            </a:r>
            <a:r>
              <a:rPr lang="zh-TW" altLang="en-US" sz="2000" b="1">
                <a:latin typeface="新細明體" pitchFamily="18" charset="-120"/>
              </a:rPr>
              <a:t>效益比較</a:t>
            </a:r>
          </a:p>
          <a:p>
            <a:pPr algn="ctr"/>
            <a:r>
              <a:rPr lang="zh-TW" altLang="en-US" sz="2000" b="1">
                <a:latin typeface="新細明體" pitchFamily="18" charset="-120"/>
              </a:rPr>
              <a:t> 項 目</a:t>
            </a:r>
            <a:endParaRPr lang="zh-TW" altLang="en-US" sz="2400" b="1">
              <a:latin typeface="新細明體" pitchFamily="18" charset="-120"/>
            </a:endParaRPr>
          </a:p>
        </p:txBody>
      </p:sp>
      <p:sp>
        <p:nvSpPr>
          <p:cNvPr id="103430" name="Rectangle 4"/>
          <p:cNvSpPr>
            <a:spLocks noChangeArrowheads="1"/>
          </p:cNvSpPr>
          <p:nvPr/>
        </p:nvSpPr>
        <p:spPr bwMode="auto">
          <a:xfrm>
            <a:off x="833438" y="3373438"/>
            <a:ext cx="2563812" cy="773112"/>
          </a:xfrm>
          <a:prstGeom prst="rect">
            <a:avLst/>
          </a:prstGeom>
          <a:noFill/>
          <a:ln w="7">
            <a:solidFill>
              <a:srgbClr val="A0A0A0"/>
            </a:solidFill>
            <a:miter lim="800000"/>
            <a:headEnd/>
            <a:tailEnd/>
          </a:ln>
        </p:spPr>
        <p:txBody>
          <a:bodyPr/>
          <a:lstStyle/>
          <a:p>
            <a:endParaRPr lang="zh-TW" altLang="en-US"/>
          </a:p>
        </p:txBody>
      </p:sp>
      <p:sp>
        <p:nvSpPr>
          <p:cNvPr id="103431" name="Rectangle 5"/>
          <p:cNvSpPr>
            <a:spLocks noChangeArrowheads="1"/>
          </p:cNvSpPr>
          <p:nvPr/>
        </p:nvSpPr>
        <p:spPr bwMode="auto">
          <a:xfrm>
            <a:off x="3421063" y="3373438"/>
            <a:ext cx="1468437" cy="773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zh-TW" altLang="en-US" sz="2000" b="1">
                <a:latin typeface="新細明體" pitchFamily="18" charset="-120"/>
              </a:rPr>
              <a:t>導 入 前</a:t>
            </a:r>
          </a:p>
        </p:txBody>
      </p:sp>
      <p:sp>
        <p:nvSpPr>
          <p:cNvPr id="103432" name="Rectangle 6"/>
          <p:cNvSpPr>
            <a:spLocks noChangeArrowheads="1"/>
          </p:cNvSpPr>
          <p:nvPr/>
        </p:nvSpPr>
        <p:spPr bwMode="auto">
          <a:xfrm>
            <a:off x="3397250" y="3373438"/>
            <a:ext cx="1516063" cy="773112"/>
          </a:xfrm>
          <a:prstGeom prst="rect">
            <a:avLst/>
          </a:prstGeom>
          <a:noFill/>
          <a:ln w="7">
            <a:solidFill>
              <a:srgbClr val="A0A0A0"/>
            </a:solidFill>
            <a:miter lim="800000"/>
            <a:headEnd/>
            <a:tailEnd/>
          </a:ln>
        </p:spPr>
        <p:txBody>
          <a:bodyPr/>
          <a:lstStyle/>
          <a:p>
            <a:endParaRPr lang="zh-TW" altLang="en-US"/>
          </a:p>
        </p:txBody>
      </p:sp>
      <p:sp>
        <p:nvSpPr>
          <p:cNvPr id="103433" name="Rectangle 7"/>
          <p:cNvSpPr>
            <a:spLocks noChangeArrowheads="1"/>
          </p:cNvSpPr>
          <p:nvPr/>
        </p:nvSpPr>
        <p:spPr bwMode="auto">
          <a:xfrm>
            <a:off x="4937125" y="3373438"/>
            <a:ext cx="1608138" cy="773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zh-TW" altLang="en-US" sz="2000" b="1">
                <a:latin typeface="新細明體" pitchFamily="18" charset="-120"/>
              </a:rPr>
              <a:t>導 入 後</a:t>
            </a:r>
          </a:p>
        </p:txBody>
      </p:sp>
      <p:sp>
        <p:nvSpPr>
          <p:cNvPr id="103434" name="Rectangle 8"/>
          <p:cNvSpPr>
            <a:spLocks noChangeArrowheads="1"/>
          </p:cNvSpPr>
          <p:nvPr/>
        </p:nvSpPr>
        <p:spPr bwMode="auto">
          <a:xfrm>
            <a:off x="4913313" y="3373438"/>
            <a:ext cx="1655762" cy="773112"/>
          </a:xfrm>
          <a:prstGeom prst="rect">
            <a:avLst/>
          </a:prstGeom>
          <a:noFill/>
          <a:ln w="7">
            <a:solidFill>
              <a:srgbClr val="A0A0A0"/>
            </a:solidFill>
            <a:miter lim="800000"/>
            <a:headEnd/>
            <a:tailEnd/>
          </a:ln>
        </p:spPr>
        <p:txBody>
          <a:bodyPr/>
          <a:lstStyle/>
          <a:p>
            <a:endParaRPr lang="zh-TW" altLang="en-US"/>
          </a:p>
        </p:txBody>
      </p:sp>
      <p:sp>
        <p:nvSpPr>
          <p:cNvPr id="103435" name="Rectangle 9"/>
          <p:cNvSpPr>
            <a:spLocks noChangeArrowheads="1"/>
          </p:cNvSpPr>
          <p:nvPr/>
        </p:nvSpPr>
        <p:spPr bwMode="auto">
          <a:xfrm>
            <a:off x="6592888" y="3373438"/>
            <a:ext cx="1747837" cy="773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zh-TW" altLang="en-US" sz="2000" b="1">
                <a:latin typeface="新細明體" pitchFamily="18" charset="-120"/>
              </a:rPr>
              <a:t>效益 </a:t>
            </a:r>
            <a:r>
              <a:rPr lang="en-US" altLang="zh-TW" sz="2000" b="1">
                <a:latin typeface="新細明體" pitchFamily="18" charset="-120"/>
              </a:rPr>
              <a:t>(</a:t>
            </a:r>
            <a:r>
              <a:rPr lang="zh-TW" altLang="en-US" sz="2000" b="1">
                <a:latin typeface="新細明體" pitchFamily="18" charset="-120"/>
              </a:rPr>
              <a:t>單位</a:t>
            </a:r>
            <a:r>
              <a:rPr lang="en-US" altLang="zh-TW" sz="2000" b="1">
                <a:latin typeface="新細明體" pitchFamily="18" charset="-120"/>
              </a:rPr>
              <a:t>)</a:t>
            </a:r>
          </a:p>
        </p:txBody>
      </p:sp>
      <p:sp>
        <p:nvSpPr>
          <p:cNvPr id="103436" name="Rectangle 10"/>
          <p:cNvSpPr>
            <a:spLocks noChangeArrowheads="1"/>
          </p:cNvSpPr>
          <p:nvPr/>
        </p:nvSpPr>
        <p:spPr bwMode="auto">
          <a:xfrm>
            <a:off x="6569075" y="3373438"/>
            <a:ext cx="1795463" cy="773112"/>
          </a:xfrm>
          <a:prstGeom prst="rect">
            <a:avLst/>
          </a:prstGeom>
          <a:noFill/>
          <a:ln w="7">
            <a:solidFill>
              <a:srgbClr val="A0A0A0"/>
            </a:solidFill>
            <a:miter lim="800000"/>
            <a:headEnd/>
            <a:tailEnd/>
          </a:ln>
        </p:spPr>
        <p:txBody>
          <a:bodyPr/>
          <a:lstStyle/>
          <a:p>
            <a:endParaRPr lang="zh-TW" altLang="en-US"/>
          </a:p>
        </p:txBody>
      </p:sp>
      <p:sp>
        <p:nvSpPr>
          <p:cNvPr id="103437" name="Rectangle 11"/>
          <p:cNvSpPr>
            <a:spLocks noChangeArrowheads="1"/>
          </p:cNvSpPr>
          <p:nvPr/>
        </p:nvSpPr>
        <p:spPr bwMode="auto">
          <a:xfrm>
            <a:off x="857250" y="4146550"/>
            <a:ext cx="2516188" cy="514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pPr algn="ctr"/>
            <a:r>
              <a:rPr lang="zh-TW" altLang="en-US" sz="2000" b="1">
                <a:latin typeface="新細明體" pitchFamily="18" charset="-120"/>
              </a:rPr>
              <a:t>營業電子銷售系統</a:t>
            </a:r>
            <a:endParaRPr lang="zh-TW" altLang="en-US" sz="2400" b="1">
              <a:latin typeface="新細明體" pitchFamily="18" charset="-120"/>
            </a:endParaRPr>
          </a:p>
        </p:txBody>
      </p:sp>
      <p:sp>
        <p:nvSpPr>
          <p:cNvPr id="103438" name="Rectangle 12"/>
          <p:cNvSpPr>
            <a:spLocks noChangeArrowheads="1"/>
          </p:cNvSpPr>
          <p:nvPr/>
        </p:nvSpPr>
        <p:spPr bwMode="auto">
          <a:xfrm>
            <a:off x="833438" y="4146550"/>
            <a:ext cx="2563812" cy="514350"/>
          </a:xfrm>
          <a:prstGeom prst="rect">
            <a:avLst/>
          </a:prstGeom>
          <a:noFill/>
          <a:ln w="7">
            <a:solidFill>
              <a:srgbClr val="A0A0A0"/>
            </a:solidFill>
            <a:miter lim="800000"/>
            <a:headEnd/>
            <a:tailEnd/>
          </a:ln>
        </p:spPr>
        <p:txBody>
          <a:bodyPr/>
          <a:lstStyle/>
          <a:p>
            <a:endParaRPr lang="zh-TW" altLang="en-US"/>
          </a:p>
        </p:txBody>
      </p:sp>
      <p:sp>
        <p:nvSpPr>
          <p:cNvPr id="103439" name="Rectangle 13"/>
          <p:cNvSpPr>
            <a:spLocks noChangeArrowheads="1"/>
          </p:cNvSpPr>
          <p:nvPr/>
        </p:nvSpPr>
        <p:spPr bwMode="auto">
          <a:xfrm>
            <a:off x="3421063" y="4146550"/>
            <a:ext cx="1468437" cy="514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/>
            <a:r>
              <a:rPr lang="en-US" altLang="zh-TW" sz="2000">
                <a:latin typeface="Verdana" pitchFamily="34" charset="0"/>
                <a:ea typeface="標楷體" pitchFamily="65" charset="-120"/>
              </a:rPr>
              <a:t>-29,085</a:t>
            </a:r>
            <a:r>
              <a:rPr lang="zh-TW" altLang="en-US" sz="2000">
                <a:latin typeface="Verdana" pitchFamily="34" charset="0"/>
              </a:rPr>
              <a:t>元</a:t>
            </a:r>
          </a:p>
        </p:txBody>
      </p:sp>
      <p:sp>
        <p:nvSpPr>
          <p:cNvPr id="103440" name="Rectangle 14"/>
          <p:cNvSpPr>
            <a:spLocks noChangeArrowheads="1"/>
          </p:cNvSpPr>
          <p:nvPr/>
        </p:nvSpPr>
        <p:spPr bwMode="auto">
          <a:xfrm>
            <a:off x="3397250" y="4146550"/>
            <a:ext cx="1516063" cy="514350"/>
          </a:xfrm>
          <a:prstGeom prst="rect">
            <a:avLst/>
          </a:prstGeom>
          <a:noFill/>
          <a:ln w="7">
            <a:solidFill>
              <a:srgbClr val="A0A0A0"/>
            </a:solidFill>
            <a:miter lim="800000"/>
            <a:headEnd/>
            <a:tailEnd/>
          </a:ln>
        </p:spPr>
        <p:txBody>
          <a:bodyPr/>
          <a:lstStyle/>
          <a:p>
            <a:endParaRPr lang="zh-TW" altLang="en-US"/>
          </a:p>
        </p:txBody>
      </p:sp>
      <p:sp>
        <p:nvSpPr>
          <p:cNvPr id="103441" name="Rectangle 15"/>
          <p:cNvSpPr>
            <a:spLocks noChangeArrowheads="1"/>
          </p:cNvSpPr>
          <p:nvPr/>
        </p:nvSpPr>
        <p:spPr bwMode="auto">
          <a:xfrm>
            <a:off x="4937125" y="4146550"/>
            <a:ext cx="1608138" cy="514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/>
            <a:r>
              <a:rPr lang="en-US" altLang="zh-TW" sz="2000">
                <a:latin typeface="Verdana" pitchFamily="34" charset="0"/>
                <a:ea typeface="標楷體" pitchFamily="65" charset="-120"/>
              </a:rPr>
              <a:t>-21,261</a:t>
            </a:r>
            <a:r>
              <a:rPr lang="zh-TW" altLang="en-US" sz="2000">
                <a:latin typeface="Verdana" pitchFamily="34" charset="0"/>
              </a:rPr>
              <a:t>元</a:t>
            </a:r>
          </a:p>
        </p:txBody>
      </p:sp>
      <p:sp>
        <p:nvSpPr>
          <p:cNvPr id="103442" name="Rectangle 16"/>
          <p:cNvSpPr>
            <a:spLocks noChangeArrowheads="1"/>
          </p:cNvSpPr>
          <p:nvPr/>
        </p:nvSpPr>
        <p:spPr bwMode="auto">
          <a:xfrm>
            <a:off x="4913313" y="4146550"/>
            <a:ext cx="1655762" cy="514350"/>
          </a:xfrm>
          <a:prstGeom prst="rect">
            <a:avLst/>
          </a:prstGeom>
          <a:noFill/>
          <a:ln w="7">
            <a:solidFill>
              <a:srgbClr val="A0A0A0"/>
            </a:solidFill>
            <a:miter lim="800000"/>
            <a:headEnd/>
            <a:tailEnd/>
          </a:ln>
        </p:spPr>
        <p:txBody>
          <a:bodyPr/>
          <a:lstStyle/>
          <a:p>
            <a:endParaRPr lang="zh-TW" altLang="en-US"/>
          </a:p>
        </p:txBody>
      </p:sp>
      <p:sp>
        <p:nvSpPr>
          <p:cNvPr id="103443" name="Rectangle 17"/>
          <p:cNvSpPr>
            <a:spLocks noChangeArrowheads="1"/>
          </p:cNvSpPr>
          <p:nvPr/>
        </p:nvSpPr>
        <p:spPr bwMode="auto">
          <a:xfrm>
            <a:off x="6592888" y="4146550"/>
            <a:ext cx="1747837" cy="514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/>
            <a:r>
              <a:rPr lang="en-US" altLang="zh-TW" sz="2000">
                <a:latin typeface="Verdana" pitchFamily="34" charset="0"/>
                <a:ea typeface="標楷體" pitchFamily="65" charset="-120"/>
              </a:rPr>
              <a:t>7,824</a:t>
            </a:r>
            <a:r>
              <a:rPr lang="zh-TW" altLang="en-US" sz="2000">
                <a:latin typeface="Verdana" pitchFamily="34" charset="0"/>
              </a:rPr>
              <a:t>元</a:t>
            </a:r>
          </a:p>
        </p:txBody>
      </p:sp>
      <p:sp>
        <p:nvSpPr>
          <p:cNvPr id="103444" name="Rectangle 18"/>
          <p:cNvSpPr>
            <a:spLocks noChangeArrowheads="1"/>
          </p:cNvSpPr>
          <p:nvPr/>
        </p:nvSpPr>
        <p:spPr bwMode="auto">
          <a:xfrm>
            <a:off x="6569075" y="4146550"/>
            <a:ext cx="1795463" cy="514350"/>
          </a:xfrm>
          <a:prstGeom prst="rect">
            <a:avLst/>
          </a:prstGeom>
          <a:noFill/>
          <a:ln w="7">
            <a:solidFill>
              <a:srgbClr val="A0A0A0"/>
            </a:solidFill>
            <a:miter lim="800000"/>
            <a:headEnd/>
            <a:tailEnd/>
          </a:ln>
        </p:spPr>
        <p:txBody>
          <a:bodyPr/>
          <a:lstStyle/>
          <a:p>
            <a:endParaRPr lang="zh-TW" altLang="en-US"/>
          </a:p>
        </p:txBody>
      </p:sp>
      <p:sp>
        <p:nvSpPr>
          <p:cNvPr id="103445" name="Rectangle 19"/>
          <p:cNvSpPr>
            <a:spLocks noChangeArrowheads="1"/>
          </p:cNvSpPr>
          <p:nvPr/>
        </p:nvSpPr>
        <p:spPr bwMode="auto">
          <a:xfrm>
            <a:off x="857250" y="4660900"/>
            <a:ext cx="2516188" cy="514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zh-TW" altLang="en-US" b="1">
                <a:latin typeface="新細明體" pitchFamily="18" charset="-120"/>
              </a:rPr>
              <a:t>經銷商進銷存管理系統</a:t>
            </a:r>
          </a:p>
        </p:txBody>
      </p:sp>
      <p:sp>
        <p:nvSpPr>
          <p:cNvPr id="103446" name="Rectangle 20"/>
          <p:cNvSpPr>
            <a:spLocks noChangeArrowheads="1"/>
          </p:cNvSpPr>
          <p:nvPr/>
        </p:nvSpPr>
        <p:spPr bwMode="auto">
          <a:xfrm>
            <a:off x="833438" y="4660900"/>
            <a:ext cx="2563812" cy="514350"/>
          </a:xfrm>
          <a:prstGeom prst="rect">
            <a:avLst/>
          </a:prstGeom>
          <a:noFill/>
          <a:ln w="7">
            <a:solidFill>
              <a:srgbClr val="A0A0A0"/>
            </a:solidFill>
            <a:miter lim="800000"/>
            <a:headEnd/>
            <a:tailEnd/>
          </a:ln>
        </p:spPr>
        <p:txBody>
          <a:bodyPr/>
          <a:lstStyle/>
          <a:p>
            <a:endParaRPr lang="zh-TW" altLang="en-US"/>
          </a:p>
        </p:txBody>
      </p:sp>
      <p:sp>
        <p:nvSpPr>
          <p:cNvPr id="103447" name="Rectangle 21"/>
          <p:cNvSpPr>
            <a:spLocks noChangeArrowheads="1"/>
          </p:cNvSpPr>
          <p:nvPr/>
        </p:nvSpPr>
        <p:spPr bwMode="auto">
          <a:xfrm>
            <a:off x="3421063" y="4660900"/>
            <a:ext cx="1468437" cy="514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/>
            <a:r>
              <a:rPr lang="en-US" altLang="zh-TW" sz="2000">
                <a:latin typeface="Verdana" pitchFamily="34" charset="0"/>
                <a:ea typeface="標楷體" pitchFamily="65" charset="-120"/>
              </a:rPr>
              <a:t>-</a:t>
            </a:r>
            <a:endParaRPr lang="en-US" altLang="zh-TW" sz="2000">
              <a:latin typeface="Verdana" pitchFamily="34" charset="0"/>
            </a:endParaRPr>
          </a:p>
        </p:txBody>
      </p:sp>
      <p:sp>
        <p:nvSpPr>
          <p:cNvPr id="103448" name="Rectangle 22"/>
          <p:cNvSpPr>
            <a:spLocks noChangeArrowheads="1"/>
          </p:cNvSpPr>
          <p:nvPr/>
        </p:nvSpPr>
        <p:spPr bwMode="auto">
          <a:xfrm>
            <a:off x="3397250" y="4660900"/>
            <a:ext cx="1516063" cy="514350"/>
          </a:xfrm>
          <a:prstGeom prst="rect">
            <a:avLst/>
          </a:prstGeom>
          <a:noFill/>
          <a:ln w="7">
            <a:solidFill>
              <a:srgbClr val="A0A0A0"/>
            </a:solidFill>
            <a:miter lim="800000"/>
            <a:headEnd/>
            <a:tailEnd/>
          </a:ln>
        </p:spPr>
        <p:txBody>
          <a:bodyPr/>
          <a:lstStyle/>
          <a:p>
            <a:endParaRPr lang="zh-TW" altLang="en-US"/>
          </a:p>
        </p:txBody>
      </p:sp>
      <p:sp>
        <p:nvSpPr>
          <p:cNvPr id="103449" name="Rectangle 23"/>
          <p:cNvSpPr>
            <a:spLocks noChangeArrowheads="1"/>
          </p:cNvSpPr>
          <p:nvPr/>
        </p:nvSpPr>
        <p:spPr bwMode="auto">
          <a:xfrm>
            <a:off x="4937125" y="4660900"/>
            <a:ext cx="1608138" cy="514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/>
            <a:r>
              <a:rPr lang="en-US" altLang="zh-TW" sz="2000">
                <a:latin typeface="Verdana" pitchFamily="34" charset="0"/>
                <a:ea typeface="標楷體" pitchFamily="65" charset="-120"/>
              </a:rPr>
              <a:t>210,108</a:t>
            </a:r>
            <a:r>
              <a:rPr lang="zh-TW" altLang="en-US" sz="2000">
                <a:latin typeface="Verdana" pitchFamily="34" charset="0"/>
              </a:rPr>
              <a:t>元</a:t>
            </a:r>
          </a:p>
        </p:txBody>
      </p:sp>
      <p:sp>
        <p:nvSpPr>
          <p:cNvPr id="103450" name="Rectangle 24"/>
          <p:cNvSpPr>
            <a:spLocks noChangeArrowheads="1"/>
          </p:cNvSpPr>
          <p:nvPr/>
        </p:nvSpPr>
        <p:spPr bwMode="auto">
          <a:xfrm>
            <a:off x="4913313" y="4660900"/>
            <a:ext cx="1655762" cy="514350"/>
          </a:xfrm>
          <a:prstGeom prst="rect">
            <a:avLst/>
          </a:prstGeom>
          <a:noFill/>
          <a:ln w="7">
            <a:solidFill>
              <a:srgbClr val="A0A0A0"/>
            </a:solidFill>
            <a:miter lim="800000"/>
            <a:headEnd/>
            <a:tailEnd/>
          </a:ln>
        </p:spPr>
        <p:txBody>
          <a:bodyPr/>
          <a:lstStyle/>
          <a:p>
            <a:endParaRPr lang="zh-TW" altLang="en-US"/>
          </a:p>
        </p:txBody>
      </p:sp>
      <p:sp>
        <p:nvSpPr>
          <p:cNvPr id="103451" name="Rectangle 25"/>
          <p:cNvSpPr>
            <a:spLocks noChangeArrowheads="1"/>
          </p:cNvSpPr>
          <p:nvPr/>
        </p:nvSpPr>
        <p:spPr bwMode="auto">
          <a:xfrm>
            <a:off x="6592888" y="4660900"/>
            <a:ext cx="1747837" cy="514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/>
            <a:r>
              <a:rPr lang="en-US" altLang="zh-TW" sz="2000">
                <a:latin typeface="Verdana" pitchFamily="34" charset="0"/>
                <a:ea typeface="標楷體" pitchFamily="65" charset="-120"/>
              </a:rPr>
              <a:t>210,108</a:t>
            </a:r>
            <a:r>
              <a:rPr lang="zh-TW" altLang="en-US" sz="2000">
                <a:latin typeface="Verdana" pitchFamily="34" charset="0"/>
              </a:rPr>
              <a:t>元</a:t>
            </a:r>
          </a:p>
        </p:txBody>
      </p:sp>
      <p:sp>
        <p:nvSpPr>
          <p:cNvPr id="103452" name="Rectangle 26"/>
          <p:cNvSpPr>
            <a:spLocks noChangeArrowheads="1"/>
          </p:cNvSpPr>
          <p:nvPr/>
        </p:nvSpPr>
        <p:spPr bwMode="auto">
          <a:xfrm>
            <a:off x="6569075" y="4660900"/>
            <a:ext cx="1795463" cy="514350"/>
          </a:xfrm>
          <a:prstGeom prst="rect">
            <a:avLst/>
          </a:prstGeom>
          <a:noFill/>
          <a:ln w="7">
            <a:solidFill>
              <a:srgbClr val="A0A0A0"/>
            </a:solidFill>
            <a:miter lim="800000"/>
            <a:headEnd/>
            <a:tailEnd/>
          </a:ln>
        </p:spPr>
        <p:txBody>
          <a:bodyPr/>
          <a:lstStyle/>
          <a:p>
            <a:endParaRPr lang="zh-TW" altLang="en-US"/>
          </a:p>
        </p:txBody>
      </p:sp>
      <p:sp>
        <p:nvSpPr>
          <p:cNvPr id="103453" name="Rectangle 27"/>
          <p:cNvSpPr>
            <a:spLocks noChangeArrowheads="1"/>
          </p:cNvSpPr>
          <p:nvPr/>
        </p:nvSpPr>
        <p:spPr bwMode="auto">
          <a:xfrm>
            <a:off x="857250" y="5175250"/>
            <a:ext cx="2516188" cy="514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zh-TW" altLang="en-US" sz="2000" b="1">
                <a:latin typeface="新細明體" pitchFamily="18" charset="-120"/>
              </a:rPr>
              <a:t>電子化採購系統</a:t>
            </a:r>
            <a:endParaRPr lang="zh-TW" altLang="en-US" sz="2400" b="1">
              <a:latin typeface="新細明體" pitchFamily="18" charset="-120"/>
            </a:endParaRPr>
          </a:p>
        </p:txBody>
      </p:sp>
      <p:sp>
        <p:nvSpPr>
          <p:cNvPr id="103454" name="Rectangle 28"/>
          <p:cNvSpPr>
            <a:spLocks noChangeArrowheads="1"/>
          </p:cNvSpPr>
          <p:nvPr/>
        </p:nvSpPr>
        <p:spPr bwMode="auto">
          <a:xfrm>
            <a:off x="833438" y="5175250"/>
            <a:ext cx="2563812" cy="514350"/>
          </a:xfrm>
          <a:prstGeom prst="rect">
            <a:avLst/>
          </a:prstGeom>
          <a:noFill/>
          <a:ln w="7">
            <a:solidFill>
              <a:srgbClr val="A0A0A0"/>
            </a:solidFill>
            <a:miter lim="800000"/>
            <a:headEnd/>
            <a:tailEnd/>
          </a:ln>
        </p:spPr>
        <p:txBody>
          <a:bodyPr/>
          <a:lstStyle/>
          <a:p>
            <a:endParaRPr lang="zh-TW" altLang="en-US"/>
          </a:p>
        </p:txBody>
      </p:sp>
      <p:sp>
        <p:nvSpPr>
          <p:cNvPr id="103455" name="Rectangle 29"/>
          <p:cNvSpPr>
            <a:spLocks noChangeArrowheads="1"/>
          </p:cNvSpPr>
          <p:nvPr/>
        </p:nvSpPr>
        <p:spPr bwMode="auto">
          <a:xfrm>
            <a:off x="3421063" y="5175250"/>
            <a:ext cx="1468437" cy="514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/>
            <a:r>
              <a:rPr lang="en-US" altLang="zh-TW" sz="2000">
                <a:latin typeface="Verdana" pitchFamily="34" charset="0"/>
                <a:ea typeface="標楷體" pitchFamily="65" charset="-120"/>
              </a:rPr>
              <a:t>-</a:t>
            </a:r>
            <a:endParaRPr lang="en-US" altLang="zh-TW" sz="2000">
              <a:latin typeface="Verdana" pitchFamily="34" charset="0"/>
            </a:endParaRPr>
          </a:p>
        </p:txBody>
      </p:sp>
      <p:sp>
        <p:nvSpPr>
          <p:cNvPr id="103456" name="Rectangle 30"/>
          <p:cNvSpPr>
            <a:spLocks noChangeArrowheads="1"/>
          </p:cNvSpPr>
          <p:nvPr/>
        </p:nvSpPr>
        <p:spPr bwMode="auto">
          <a:xfrm>
            <a:off x="3397250" y="5175250"/>
            <a:ext cx="1516063" cy="514350"/>
          </a:xfrm>
          <a:prstGeom prst="rect">
            <a:avLst/>
          </a:prstGeom>
          <a:noFill/>
          <a:ln w="7">
            <a:solidFill>
              <a:srgbClr val="A0A0A0"/>
            </a:solidFill>
            <a:miter lim="800000"/>
            <a:headEnd/>
            <a:tailEnd/>
          </a:ln>
        </p:spPr>
        <p:txBody>
          <a:bodyPr/>
          <a:lstStyle/>
          <a:p>
            <a:endParaRPr lang="zh-TW" altLang="en-US"/>
          </a:p>
        </p:txBody>
      </p:sp>
      <p:sp>
        <p:nvSpPr>
          <p:cNvPr id="103457" name="Rectangle 31"/>
          <p:cNvSpPr>
            <a:spLocks noChangeArrowheads="1"/>
          </p:cNvSpPr>
          <p:nvPr/>
        </p:nvSpPr>
        <p:spPr bwMode="auto">
          <a:xfrm>
            <a:off x="4937125" y="5175250"/>
            <a:ext cx="1608138" cy="514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/>
            <a:r>
              <a:rPr lang="en-US" altLang="zh-TW" sz="2000">
                <a:latin typeface="Verdana" pitchFamily="34" charset="0"/>
                <a:ea typeface="標楷體" pitchFamily="65" charset="-120"/>
              </a:rPr>
              <a:t>55,476</a:t>
            </a:r>
            <a:r>
              <a:rPr lang="zh-TW" altLang="en-US" sz="2000">
                <a:latin typeface="Verdana" pitchFamily="34" charset="0"/>
              </a:rPr>
              <a:t>元</a:t>
            </a:r>
          </a:p>
        </p:txBody>
      </p:sp>
      <p:sp>
        <p:nvSpPr>
          <p:cNvPr id="103458" name="Rectangle 32"/>
          <p:cNvSpPr>
            <a:spLocks noChangeArrowheads="1"/>
          </p:cNvSpPr>
          <p:nvPr/>
        </p:nvSpPr>
        <p:spPr bwMode="auto">
          <a:xfrm>
            <a:off x="4913313" y="5175250"/>
            <a:ext cx="1655762" cy="514350"/>
          </a:xfrm>
          <a:prstGeom prst="rect">
            <a:avLst/>
          </a:prstGeom>
          <a:noFill/>
          <a:ln w="7">
            <a:solidFill>
              <a:srgbClr val="A0A0A0"/>
            </a:solidFill>
            <a:miter lim="800000"/>
            <a:headEnd/>
            <a:tailEnd/>
          </a:ln>
        </p:spPr>
        <p:txBody>
          <a:bodyPr/>
          <a:lstStyle/>
          <a:p>
            <a:endParaRPr lang="zh-TW" altLang="en-US"/>
          </a:p>
        </p:txBody>
      </p:sp>
      <p:sp>
        <p:nvSpPr>
          <p:cNvPr id="103459" name="Rectangle 33"/>
          <p:cNvSpPr>
            <a:spLocks noChangeArrowheads="1"/>
          </p:cNvSpPr>
          <p:nvPr/>
        </p:nvSpPr>
        <p:spPr bwMode="auto">
          <a:xfrm>
            <a:off x="6592888" y="5175250"/>
            <a:ext cx="1747837" cy="514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/>
            <a:r>
              <a:rPr lang="en-US" altLang="zh-TW" sz="2000">
                <a:latin typeface="Verdana" pitchFamily="34" charset="0"/>
                <a:ea typeface="標楷體" pitchFamily="65" charset="-120"/>
              </a:rPr>
              <a:t>55,476</a:t>
            </a:r>
            <a:r>
              <a:rPr lang="zh-TW" altLang="en-US" sz="2000">
                <a:latin typeface="Verdana" pitchFamily="34" charset="0"/>
              </a:rPr>
              <a:t>元</a:t>
            </a:r>
          </a:p>
        </p:txBody>
      </p:sp>
      <p:sp>
        <p:nvSpPr>
          <p:cNvPr id="103460" name="Rectangle 34"/>
          <p:cNvSpPr>
            <a:spLocks noChangeArrowheads="1"/>
          </p:cNvSpPr>
          <p:nvPr/>
        </p:nvSpPr>
        <p:spPr bwMode="auto">
          <a:xfrm>
            <a:off x="6569075" y="5175250"/>
            <a:ext cx="1795463" cy="514350"/>
          </a:xfrm>
          <a:prstGeom prst="rect">
            <a:avLst/>
          </a:prstGeom>
          <a:noFill/>
          <a:ln w="7">
            <a:solidFill>
              <a:srgbClr val="A0A0A0"/>
            </a:solidFill>
            <a:miter lim="800000"/>
            <a:headEnd/>
            <a:tailEnd/>
          </a:ln>
        </p:spPr>
        <p:txBody>
          <a:bodyPr/>
          <a:lstStyle/>
          <a:p>
            <a:endParaRPr lang="zh-TW" altLang="en-US"/>
          </a:p>
        </p:txBody>
      </p:sp>
      <p:sp>
        <p:nvSpPr>
          <p:cNvPr id="103461" name="Text Box 36"/>
          <p:cNvSpPr txBox="1">
            <a:spLocks noChangeArrowheads="1"/>
          </p:cNvSpPr>
          <p:nvPr/>
        </p:nvSpPr>
        <p:spPr bwMode="auto">
          <a:xfrm>
            <a:off x="6237288" y="2868613"/>
            <a:ext cx="2209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TW" altLang="en-US" b="1">
                <a:latin typeface="新細明體" pitchFamily="18" charset="-120"/>
              </a:rPr>
              <a:t>體系廠商</a:t>
            </a:r>
            <a:r>
              <a:rPr lang="en-US" altLang="zh-TW" b="1">
                <a:latin typeface="新細明體" pitchFamily="18" charset="-120"/>
              </a:rPr>
              <a:t>(</a:t>
            </a:r>
            <a:r>
              <a:rPr lang="zh-TW" altLang="en-US" b="1">
                <a:latin typeface="新細明體" pitchFamily="18" charset="-120"/>
              </a:rPr>
              <a:t>平均每家</a:t>
            </a:r>
            <a:r>
              <a:rPr lang="en-US" altLang="zh-TW" b="1">
                <a:latin typeface="新細明體" pitchFamily="18" charset="-120"/>
              </a:rPr>
              <a:t>)</a:t>
            </a:r>
            <a:r>
              <a:rPr lang="en-US" altLang="zh-TW" sz="2400" b="1">
                <a:latin typeface="新細明體" pitchFamily="18" charset="-120"/>
              </a:rPr>
              <a:t>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DE257F-E84F-4C45-946A-AB1AE13D4D18}" type="slidenum">
              <a:rPr lang="en-US" altLang="zh-TW"/>
              <a:pPr>
                <a:defRPr/>
              </a:pPr>
              <a:t>16</a:t>
            </a:fld>
            <a:endParaRPr lang="en-US" altLang="zh-TW"/>
          </a:p>
        </p:txBody>
      </p:sp>
      <p:sp>
        <p:nvSpPr>
          <p:cNvPr id="1978370" name="Rectangle 2"/>
          <p:cNvSpPr>
            <a:spLocks noChangeArrowheads="1"/>
          </p:cNvSpPr>
          <p:nvPr/>
        </p:nvSpPr>
        <p:spPr bwMode="auto">
          <a:xfrm>
            <a:off x="914400" y="228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 anchor="ctr"/>
          <a:lstStyle/>
          <a:p>
            <a:pPr>
              <a:spcBef>
                <a:spcPct val="50000"/>
              </a:spcBef>
              <a:defRPr/>
            </a:pPr>
            <a:endParaRPr lang="zh-TW" altLang="zh-TW" sz="3200" b="1"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  <a:ea typeface="標楷體" pitchFamily="65" charset="-120"/>
            </a:endParaRPr>
          </a:p>
        </p:txBody>
      </p:sp>
      <p:sp>
        <p:nvSpPr>
          <p:cNvPr id="104452" name="Rectangle 3"/>
          <p:cNvSpPr>
            <a:spLocks noChangeArrowheads="1"/>
          </p:cNvSpPr>
          <p:nvPr/>
        </p:nvSpPr>
        <p:spPr bwMode="auto">
          <a:xfrm>
            <a:off x="1447800" y="1676400"/>
            <a:ext cx="6400800" cy="396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lnSpc>
                <a:spcPct val="130000"/>
              </a:lnSpc>
              <a:buFont typeface="Wingdings" pitchFamily="2" charset="2"/>
              <a:buChar char="§"/>
            </a:pPr>
            <a:endParaRPr lang="zh-TW" altLang="zh-TW" sz="2800">
              <a:latin typeface="Times New Roman" pitchFamily="18" charset="0"/>
              <a:ea typeface="標楷體" pitchFamily="65" charset="-120"/>
            </a:endParaRPr>
          </a:p>
        </p:txBody>
      </p:sp>
      <p:sp>
        <p:nvSpPr>
          <p:cNvPr id="1978372" name="Rectangle 4"/>
          <p:cNvSpPr>
            <a:spLocks noChangeArrowheads="1"/>
          </p:cNvSpPr>
          <p:nvPr/>
        </p:nvSpPr>
        <p:spPr bwMode="auto">
          <a:xfrm>
            <a:off x="506413" y="304800"/>
            <a:ext cx="8637587" cy="611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zh-TW" altLang="en-US" sz="4000" b="1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ea typeface="標楷體" pitchFamily="65" charset="-120"/>
              </a:rPr>
              <a:t>台塑網路採購及</a:t>
            </a:r>
            <a:r>
              <a:rPr lang="en-US" altLang="zh-TW" sz="4000" b="1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ea typeface="標楷體" pitchFamily="65" charset="-120"/>
              </a:rPr>
              <a:t>ERP</a:t>
            </a:r>
            <a:r>
              <a:rPr lang="zh-TW" altLang="en-US" sz="4000" b="1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ea typeface="標楷體" pitchFamily="65" charset="-120"/>
              </a:rPr>
              <a:t>系統實施效益</a:t>
            </a:r>
          </a:p>
        </p:txBody>
      </p:sp>
      <p:sp>
        <p:nvSpPr>
          <p:cNvPr id="1978373" name="Text Box 5"/>
          <p:cNvSpPr txBox="1">
            <a:spLocks noChangeArrowheads="1"/>
          </p:cNvSpPr>
          <p:nvPr/>
        </p:nvSpPr>
        <p:spPr bwMode="auto">
          <a:xfrm>
            <a:off x="609600" y="1143000"/>
            <a:ext cx="7848600" cy="2925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457200" indent="-457200">
              <a:lnSpc>
                <a:spcPct val="150000"/>
              </a:lnSpc>
              <a:buClr>
                <a:schemeClr val="tx1"/>
              </a:buClr>
              <a:buFont typeface="Wingdings" pitchFamily="2" charset="2"/>
              <a:buNone/>
              <a:defRPr/>
            </a:pPr>
            <a:r>
              <a:rPr lang="zh-TW" altLang="en-US" sz="2400" b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ea typeface="標楷體" pitchFamily="65" charset="-120"/>
              </a:rPr>
              <a:t>台塑企業之效益</a:t>
            </a:r>
          </a:p>
          <a:p>
            <a:pPr marL="457200" indent="-457200">
              <a:lnSpc>
                <a:spcPct val="150000"/>
              </a:lnSpc>
              <a:buClr>
                <a:schemeClr val="tx1"/>
              </a:buClr>
              <a:buFont typeface="Wingdings" pitchFamily="2" charset="2"/>
              <a:buChar char="§"/>
              <a:defRPr/>
            </a:pPr>
            <a:r>
              <a:rPr lang="zh-TW" altLang="en-US" sz="2000" b="1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ea typeface="標楷體" pitchFamily="65" charset="-120"/>
              </a:rPr>
              <a:t>節省採購事務費用     </a:t>
            </a:r>
            <a:r>
              <a:rPr lang="en-US" altLang="zh-TW" sz="2000" b="1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ea typeface="標楷體" pitchFamily="65" charset="-120"/>
              </a:rPr>
              <a:t>2,172</a:t>
            </a:r>
            <a:r>
              <a:rPr lang="zh-TW" altLang="en-US" sz="2000" b="1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ea typeface="標楷體" pitchFamily="65" charset="-120"/>
                <a:sym typeface="Wingdings" pitchFamily="2" charset="2"/>
              </a:rPr>
              <a:t>萬元</a:t>
            </a:r>
            <a:r>
              <a:rPr lang="en-US" altLang="zh-TW" sz="2000" b="1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ea typeface="標楷體" pitchFamily="65" charset="-120"/>
                <a:sym typeface="Wingdings" pitchFamily="2" charset="2"/>
              </a:rPr>
              <a:t>/</a:t>
            </a:r>
            <a:r>
              <a:rPr lang="zh-TW" altLang="en-US" sz="2000" b="1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ea typeface="標楷體" pitchFamily="65" charset="-120"/>
                <a:sym typeface="Wingdings" pitchFamily="2" charset="2"/>
              </a:rPr>
              <a:t>年</a:t>
            </a:r>
          </a:p>
          <a:p>
            <a:pPr marL="457200" indent="-457200">
              <a:lnSpc>
                <a:spcPct val="150000"/>
              </a:lnSpc>
              <a:buClr>
                <a:schemeClr val="tx1"/>
              </a:buClr>
              <a:buFont typeface="Wingdings" pitchFamily="2" charset="2"/>
              <a:buChar char="§"/>
              <a:defRPr/>
            </a:pPr>
            <a:r>
              <a:rPr lang="zh-TW" altLang="en-US" sz="2000" b="1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ea typeface="標楷體" pitchFamily="65" charset="-120"/>
                <a:sym typeface="Wingdings" pitchFamily="2" charset="2"/>
              </a:rPr>
              <a:t>節省財息支出     </a:t>
            </a:r>
            <a:r>
              <a:rPr lang="en-US" altLang="zh-TW" sz="2000" b="1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ea typeface="標楷體" pitchFamily="65" charset="-120"/>
                <a:sym typeface="Wingdings" pitchFamily="2" charset="2"/>
              </a:rPr>
              <a:t>3,240</a:t>
            </a:r>
            <a:r>
              <a:rPr lang="zh-TW" altLang="en-US" sz="2000" b="1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ea typeface="標楷體" pitchFamily="65" charset="-120"/>
                <a:sym typeface="Wingdings" pitchFamily="2" charset="2"/>
              </a:rPr>
              <a:t>萬元</a:t>
            </a:r>
            <a:r>
              <a:rPr lang="en-US" altLang="zh-TW" sz="2000" b="1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ea typeface="標楷體" pitchFamily="65" charset="-120"/>
                <a:sym typeface="Wingdings" pitchFamily="2" charset="2"/>
              </a:rPr>
              <a:t>/</a:t>
            </a:r>
            <a:r>
              <a:rPr lang="zh-TW" altLang="en-US" sz="2000" b="1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ea typeface="標楷體" pitchFamily="65" charset="-120"/>
                <a:sym typeface="Wingdings" pitchFamily="2" charset="2"/>
              </a:rPr>
              <a:t>年</a:t>
            </a:r>
          </a:p>
          <a:p>
            <a:pPr marL="457200" indent="-457200">
              <a:lnSpc>
                <a:spcPct val="150000"/>
              </a:lnSpc>
              <a:buClr>
                <a:schemeClr val="tx1"/>
              </a:buClr>
              <a:buFont typeface="Wingdings" pitchFamily="2" charset="2"/>
              <a:buChar char="§"/>
              <a:defRPr/>
            </a:pPr>
            <a:r>
              <a:rPr lang="zh-TW" altLang="en-US" sz="2000" b="1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ea typeface="標楷體" pitchFamily="65" charset="-120"/>
                <a:sym typeface="Wingdings" pitchFamily="2" charset="2"/>
              </a:rPr>
              <a:t>庫存周轉天數平均降低    </a:t>
            </a:r>
            <a:r>
              <a:rPr lang="en-US" altLang="zh-TW" sz="2000" b="1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ea typeface="標楷體" pitchFamily="65" charset="-120"/>
                <a:sym typeface="Wingdings" pitchFamily="2" charset="2"/>
              </a:rPr>
              <a:t>10-80</a:t>
            </a:r>
            <a:r>
              <a:rPr lang="zh-TW" altLang="en-US" sz="2000" b="1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ea typeface="標楷體" pitchFamily="65" charset="-120"/>
                <a:sym typeface="Wingdings" pitchFamily="2" charset="2"/>
              </a:rPr>
              <a:t>天</a:t>
            </a:r>
          </a:p>
          <a:p>
            <a:pPr marL="457200" indent="-457200">
              <a:lnSpc>
                <a:spcPct val="150000"/>
              </a:lnSpc>
              <a:buClr>
                <a:schemeClr val="tx1"/>
              </a:buClr>
              <a:buFont typeface="Wingdings" pitchFamily="2" charset="2"/>
              <a:buChar char="§"/>
              <a:defRPr/>
            </a:pPr>
            <a:r>
              <a:rPr lang="zh-TW" altLang="en-US" sz="2000" b="1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ea typeface="標楷體" pitchFamily="65" charset="-120"/>
                <a:sym typeface="Wingdings" pitchFamily="2" charset="2"/>
              </a:rPr>
              <a:t>節省採購部用人約   </a:t>
            </a:r>
            <a:r>
              <a:rPr lang="en-US" altLang="zh-TW" sz="2000" b="1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ea typeface="標楷體" pitchFamily="65" charset="-120"/>
                <a:sym typeface="Wingdings" pitchFamily="2" charset="2"/>
              </a:rPr>
              <a:t>80%</a:t>
            </a:r>
          </a:p>
          <a:p>
            <a:pPr marL="457200" indent="-457200">
              <a:lnSpc>
                <a:spcPct val="150000"/>
              </a:lnSpc>
              <a:buClr>
                <a:schemeClr val="tx1"/>
              </a:buClr>
              <a:buFont typeface="Wingdings" pitchFamily="2" charset="2"/>
              <a:buChar char="§"/>
              <a:defRPr/>
            </a:pPr>
            <a:r>
              <a:rPr lang="zh-TW" altLang="en-US" sz="2000" b="1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ea typeface="標楷體" pitchFamily="65" charset="-120"/>
                <a:sym typeface="Wingdings" pitchFamily="2" charset="2"/>
              </a:rPr>
              <a:t>廠商透過自行報價得標之案件，其價格平均降幅為   </a:t>
            </a:r>
            <a:r>
              <a:rPr lang="en-US" altLang="zh-TW" sz="2000" b="1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ea typeface="標楷體" pitchFamily="65" charset="-120"/>
                <a:sym typeface="Wingdings" pitchFamily="2" charset="2"/>
              </a:rPr>
              <a:t>23.7%</a:t>
            </a:r>
          </a:p>
        </p:txBody>
      </p:sp>
      <p:sp>
        <p:nvSpPr>
          <p:cNvPr id="1978375" name="Text Box 7"/>
          <p:cNvSpPr txBox="1">
            <a:spLocks noChangeArrowheads="1"/>
          </p:cNvSpPr>
          <p:nvPr/>
        </p:nvSpPr>
        <p:spPr bwMode="auto">
          <a:xfrm>
            <a:off x="685800" y="4343400"/>
            <a:ext cx="7848600" cy="2011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457200" indent="-457200">
              <a:lnSpc>
                <a:spcPct val="150000"/>
              </a:lnSpc>
              <a:buClr>
                <a:schemeClr val="tx1"/>
              </a:buClr>
              <a:buFont typeface="Wingdings" pitchFamily="2" charset="2"/>
              <a:buNone/>
              <a:defRPr/>
            </a:pPr>
            <a:r>
              <a:rPr lang="zh-TW" altLang="en-US" sz="2400" b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ea typeface="標楷體" pitchFamily="65" charset="-120"/>
              </a:rPr>
              <a:t>供應商之效益</a:t>
            </a:r>
          </a:p>
          <a:p>
            <a:pPr marL="457200" indent="-457200">
              <a:lnSpc>
                <a:spcPct val="150000"/>
              </a:lnSpc>
              <a:buClr>
                <a:schemeClr val="tx1"/>
              </a:buClr>
              <a:buFont typeface="Wingdings" pitchFamily="2" charset="2"/>
              <a:buChar char="§"/>
              <a:defRPr/>
            </a:pPr>
            <a:r>
              <a:rPr lang="zh-TW" altLang="en-US" sz="2000" b="1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ea typeface="標楷體" pitchFamily="65" charset="-120"/>
              </a:rPr>
              <a:t>銷售作業費用降低     </a:t>
            </a:r>
            <a:r>
              <a:rPr lang="en-US" altLang="zh-TW" sz="2000" b="1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ea typeface="標楷體" pitchFamily="65" charset="-120"/>
              </a:rPr>
              <a:t>4,622</a:t>
            </a:r>
            <a:r>
              <a:rPr lang="zh-TW" altLang="en-US" sz="2000" b="1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ea typeface="標楷體" pitchFamily="65" charset="-120"/>
              </a:rPr>
              <a:t>元</a:t>
            </a:r>
            <a:r>
              <a:rPr lang="en-US" altLang="zh-TW" sz="2000" b="1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ea typeface="標楷體" pitchFamily="65" charset="-120"/>
                <a:sym typeface="Wingdings" pitchFamily="2" charset="2"/>
              </a:rPr>
              <a:t>/</a:t>
            </a:r>
            <a:r>
              <a:rPr lang="zh-TW" altLang="en-US" sz="2000" b="1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ea typeface="標楷體" pitchFamily="65" charset="-120"/>
                <a:sym typeface="Wingdings" pitchFamily="2" charset="2"/>
              </a:rPr>
              <a:t>月家</a:t>
            </a:r>
          </a:p>
          <a:p>
            <a:pPr marL="457200" indent="-457200">
              <a:lnSpc>
                <a:spcPct val="150000"/>
              </a:lnSpc>
              <a:buClr>
                <a:schemeClr val="tx1"/>
              </a:buClr>
              <a:buFont typeface="Wingdings" pitchFamily="2" charset="2"/>
              <a:buChar char="§"/>
              <a:defRPr/>
            </a:pPr>
            <a:r>
              <a:rPr lang="zh-TW" altLang="en-US" sz="2000" b="1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ea typeface="標楷體" pitchFamily="65" charset="-120"/>
                <a:sym typeface="Wingdings" pitchFamily="2" charset="2"/>
              </a:rPr>
              <a:t>每件詢報價案件郵寄時間減少    </a:t>
            </a:r>
            <a:r>
              <a:rPr lang="en-US" altLang="zh-TW" sz="2000" b="1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ea typeface="標楷體" pitchFamily="65" charset="-120"/>
                <a:sym typeface="Wingdings" pitchFamily="2" charset="2"/>
              </a:rPr>
              <a:t>3</a:t>
            </a:r>
            <a:r>
              <a:rPr lang="zh-TW" altLang="en-US" sz="2000" b="1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ea typeface="標楷體" pitchFamily="65" charset="-120"/>
                <a:sym typeface="Wingdings" pitchFamily="2" charset="2"/>
              </a:rPr>
              <a:t>天</a:t>
            </a:r>
          </a:p>
          <a:p>
            <a:pPr marL="457200" indent="-457200">
              <a:lnSpc>
                <a:spcPct val="150000"/>
              </a:lnSpc>
              <a:buClr>
                <a:schemeClr val="tx1"/>
              </a:buClr>
              <a:buFont typeface="Wingdings" pitchFamily="2" charset="2"/>
              <a:buChar char="§"/>
              <a:defRPr/>
            </a:pPr>
            <a:r>
              <a:rPr lang="zh-TW" altLang="en-US" sz="2000" b="1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ea typeface="標楷體" pitchFamily="65" charset="-120"/>
                <a:sym typeface="Wingdings" pitchFamily="2" charset="2"/>
              </a:rPr>
              <a:t>增加報價次數       </a:t>
            </a:r>
            <a:r>
              <a:rPr lang="en-US" altLang="zh-TW" sz="2000" b="1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ea typeface="標楷體" pitchFamily="65" charset="-120"/>
                <a:sym typeface="Wingdings" pitchFamily="2" charset="2"/>
              </a:rPr>
              <a:t>20</a:t>
            </a:r>
            <a:r>
              <a:rPr lang="zh-TW" altLang="en-US" sz="2000" b="1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ea typeface="標楷體" pitchFamily="65" charset="-120"/>
                <a:sym typeface="Wingdings" pitchFamily="2" charset="2"/>
              </a:rPr>
              <a:t>次</a:t>
            </a:r>
            <a:r>
              <a:rPr lang="en-US" altLang="zh-TW" sz="2000" b="1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ea typeface="標楷體" pitchFamily="65" charset="-120"/>
                <a:sym typeface="Wingdings" pitchFamily="2" charset="2"/>
              </a:rPr>
              <a:t>/</a:t>
            </a:r>
            <a:r>
              <a:rPr lang="zh-TW" altLang="en-US" sz="2000" b="1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ea typeface="標楷體" pitchFamily="65" charset="-120"/>
                <a:sym typeface="Wingdings" pitchFamily="2" charset="2"/>
              </a:rPr>
              <a:t>月家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F09B1DE-33EB-45ED-9B6D-CE0A5E3C2E69}" type="slidenum">
              <a:rPr lang="en-US" altLang="zh-TW"/>
              <a:pPr>
                <a:defRPr/>
              </a:pPr>
              <a:t>2</a:t>
            </a:fld>
            <a:endParaRPr lang="en-US" altLang="zh-TW"/>
          </a:p>
        </p:txBody>
      </p:sp>
      <p:sp>
        <p:nvSpPr>
          <p:cNvPr id="92163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11188" y="2060575"/>
            <a:ext cx="6408737" cy="3846513"/>
          </a:xfrm>
          <a:solidFill>
            <a:schemeClr val="bg2"/>
          </a:solidFill>
        </p:spPr>
        <p:txBody>
          <a:bodyPr/>
          <a:lstStyle/>
          <a:p>
            <a:pPr marL="609600" indent="-609600" eaLnBrk="1" hangingPunct="1">
              <a:buClr>
                <a:schemeClr val="tx1"/>
              </a:buClr>
              <a:buFont typeface="Blackadder ITC" pitchFamily="82" charset="0"/>
              <a:buChar char="T"/>
            </a:pPr>
            <a:r>
              <a:rPr lang="zh-TW" altLang="en-US" sz="2800" smtClean="0">
                <a:solidFill>
                  <a:schemeClr val="accent2"/>
                </a:solidFill>
              </a:rPr>
              <a:t>台塑公司成立於民國四十三年，歷經四十餘年之努力，目前資本額為５０９億５仟萬元、目前經營塑膠加工，纖維製品等相關產品。</a:t>
            </a:r>
          </a:p>
          <a:p>
            <a:pPr marL="609600" indent="-609600" eaLnBrk="1" hangingPunct="1">
              <a:buClr>
                <a:schemeClr val="tx1"/>
              </a:buClr>
              <a:buFont typeface="Blackadder ITC" pitchFamily="82" charset="0"/>
              <a:buChar char="T"/>
            </a:pPr>
            <a:r>
              <a:rPr lang="zh-TW" altLang="en-US" sz="2800" smtClean="0">
                <a:solidFill>
                  <a:schemeClr val="accent2"/>
                </a:solidFill>
              </a:rPr>
              <a:t>國內石化產業的龍頭，以獨到的管理風格跨足紡織、電子、石化、醫療與教育等領域</a:t>
            </a:r>
          </a:p>
          <a:p>
            <a:pPr marL="609600" indent="-609600" eaLnBrk="1" hangingPunct="1">
              <a:buClr>
                <a:schemeClr val="tx1"/>
              </a:buClr>
              <a:buFont typeface="Blackadder ITC" pitchFamily="82" charset="0"/>
              <a:buChar char="T"/>
            </a:pPr>
            <a:r>
              <a:rPr lang="zh-TW" altLang="en-US" sz="2800" smtClean="0">
                <a:solidFill>
                  <a:schemeClr val="accent2"/>
                </a:solidFill>
              </a:rPr>
              <a:t>以勤勞樸實態度，追求管理合理化</a:t>
            </a:r>
          </a:p>
        </p:txBody>
      </p:sp>
      <p:sp>
        <p:nvSpPr>
          <p:cNvPr id="92164" name="Rectangle 3"/>
          <p:cNvSpPr>
            <a:spLocks noChangeArrowheads="1"/>
          </p:cNvSpPr>
          <p:nvPr/>
        </p:nvSpPr>
        <p:spPr bwMode="auto">
          <a:xfrm>
            <a:off x="4500563" y="908050"/>
            <a:ext cx="4643437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zh-TW" altLang="en-US" sz="4000">
                <a:solidFill>
                  <a:srgbClr val="FFFF66"/>
                </a:solidFill>
                <a:ea typeface="標楷體" pitchFamily="65" charset="-120"/>
              </a:rPr>
              <a:t>台塑集團</a:t>
            </a:r>
            <a:r>
              <a:rPr lang="en-US" altLang="zh-TW" sz="4000">
                <a:solidFill>
                  <a:srgbClr val="FFFF66"/>
                </a:solidFill>
                <a:ea typeface="標楷體" pitchFamily="65" charset="-120"/>
              </a:rPr>
              <a:t>-</a:t>
            </a:r>
            <a:r>
              <a:rPr lang="zh-TW" altLang="en-US" sz="4000">
                <a:solidFill>
                  <a:srgbClr val="FFFF66"/>
                </a:solidFill>
                <a:ea typeface="標楷體" pitchFamily="65" charset="-120"/>
              </a:rPr>
              <a:t>基本資料</a:t>
            </a:r>
          </a:p>
        </p:txBody>
      </p:sp>
      <p:pic>
        <p:nvPicPr>
          <p:cNvPr id="92165" name="Picture 4" descr="ora-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3708400" cy="1052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9B9D645-9112-45ED-8D4D-E3C3D1AB4D61}" type="slidenum">
              <a:rPr lang="en-US" altLang="zh-TW"/>
              <a:pPr>
                <a:defRPr/>
              </a:pPr>
              <a:t>3</a:t>
            </a:fld>
            <a:endParaRPr lang="en-US" altLang="zh-TW"/>
          </a:p>
        </p:txBody>
      </p:sp>
      <p:sp>
        <p:nvSpPr>
          <p:cNvPr id="93187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900113" y="1844675"/>
            <a:ext cx="5818187" cy="4175125"/>
          </a:xfrm>
          <a:solidFill>
            <a:schemeClr val="bg2"/>
          </a:solidFill>
        </p:spPr>
        <p:txBody>
          <a:bodyPr/>
          <a:lstStyle/>
          <a:p>
            <a:pPr eaLnBrk="1" hangingPunct="1">
              <a:lnSpc>
                <a:spcPct val="80000"/>
              </a:lnSpc>
              <a:buClr>
                <a:schemeClr val="accent2"/>
              </a:buClr>
              <a:buFont typeface="Blackadder ITC" pitchFamily="82" charset="0"/>
              <a:buChar char="T"/>
            </a:pPr>
            <a:r>
              <a:rPr lang="zh-TW" altLang="en-US" sz="2400" smtClean="0">
                <a:solidFill>
                  <a:schemeClr val="accent2"/>
                </a:solidFill>
              </a:rPr>
              <a:t>台塑石化股份有限公司   </a:t>
            </a:r>
          </a:p>
          <a:p>
            <a:pPr eaLnBrk="1" hangingPunct="1">
              <a:lnSpc>
                <a:spcPct val="80000"/>
              </a:lnSpc>
              <a:buClr>
                <a:schemeClr val="accent2"/>
              </a:buClr>
              <a:buFont typeface="Blackadder ITC" pitchFamily="82" charset="0"/>
              <a:buChar char="T"/>
            </a:pPr>
            <a:r>
              <a:rPr lang="zh-TW" altLang="en-US" sz="2400" smtClean="0">
                <a:solidFill>
                  <a:schemeClr val="accent2"/>
                </a:solidFill>
              </a:rPr>
              <a:t>麥寮汽電股份有限公司   </a:t>
            </a:r>
          </a:p>
          <a:p>
            <a:pPr eaLnBrk="1" hangingPunct="1">
              <a:lnSpc>
                <a:spcPct val="80000"/>
              </a:lnSpc>
              <a:buClr>
                <a:schemeClr val="accent2"/>
              </a:buClr>
              <a:buFont typeface="Blackadder ITC" pitchFamily="82" charset="0"/>
              <a:buChar char="T"/>
            </a:pPr>
            <a:r>
              <a:rPr lang="zh-TW" altLang="en-US" sz="2400" smtClean="0">
                <a:solidFill>
                  <a:schemeClr val="accent2"/>
                </a:solidFill>
              </a:rPr>
              <a:t>永嘉化學工業股份有限公司   </a:t>
            </a:r>
          </a:p>
          <a:p>
            <a:pPr eaLnBrk="1" hangingPunct="1">
              <a:lnSpc>
                <a:spcPct val="80000"/>
              </a:lnSpc>
              <a:buClr>
                <a:schemeClr val="accent2"/>
              </a:buClr>
              <a:buFont typeface="Blackadder ITC" pitchFamily="82" charset="0"/>
              <a:buChar char="T"/>
            </a:pPr>
            <a:r>
              <a:rPr lang="zh-TW" altLang="en-US" sz="2400" smtClean="0">
                <a:solidFill>
                  <a:schemeClr val="accent2"/>
                </a:solidFill>
              </a:rPr>
              <a:t>麥寮工業區專用港管理股份有限公司   </a:t>
            </a:r>
          </a:p>
          <a:p>
            <a:pPr eaLnBrk="1" hangingPunct="1">
              <a:lnSpc>
                <a:spcPct val="80000"/>
              </a:lnSpc>
              <a:buClr>
                <a:schemeClr val="accent2"/>
              </a:buClr>
              <a:buFont typeface="Blackadder ITC" pitchFamily="82" charset="0"/>
              <a:buChar char="T"/>
            </a:pPr>
            <a:r>
              <a:rPr lang="zh-TW" altLang="en-US" sz="2400" smtClean="0">
                <a:solidFill>
                  <a:schemeClr val="accent2"/>
                </a:solidFill>
              </a:rPr>
              <a:t>台朔重工股份有限公司   </a:t>
            </a:r>
          </a:p>
          <a:p>
            <a:pPr eaLnBrk="1" hangingPunct="1">
              <a:lnSpc>
                <a:spcPct val="80000"/>
              </a:lnSpc>
              <a:buClr>
                <a:schemeClr val="accent2"/>
              </a:buClr>
              <a:buFont typeface="Blackadder ITC" pitchFamily="82" charset="0"/>
              <a:buChar char="T"/>
            </a:pPr>
            <a:r>
              <a:rPr lang="zh-TW" altLang="en-US" sz="2400" smtClean="0">
                <a:solidFill>
                  <a:schemeClr val="accent2"/>
                </a:solidFill>
              </a:rPr>
              <a:t>台塑美洲公司   </a:t>
            </a:r>
          </a:p>
          <a:p>
            <a:pPr eaLnBrk="1" hangingPunct="1">
              <a:lnSpc>
                <a:spcPct val="80000"/>
              </a:lnSpc>
              <a:buClr>
                <a:schemeClr val="accent2"/>
              </a:buClr>
              <a:buFont typeface="Blackadder ITC" pitchFamily="82" charset="0"/>
              <a:buChar char="T"/>
            </a:pPr>
            <a:r>
              <a:rPr lang="zh-TW" altLang="en-US" sz="2400" smtClean="0">
                <a:solidFill>
                  <a:schemeClr val="accent2"/>
                </a:solidFill>
              </a:rPr>
              <a:t>台灣小松電子材料股份有限公司   </a:t>
            </a:r>
          </a:p>
          <a:p>
            <a:pPr eaLnBrk="1" hangingPunct="1">
              <a:lnSpc>
                <a:spcPct val="80000"/>
              </a:lnSpc>
              <a:buClr>
                <a:schemeClr val="accent2"/>
              </a:buClr>
              <a:buFont typeface="Blackadder ITC" pitchFamily="82" charset="0"/>
              <a:buChar char="T"/>
            </a:pPr>
            <a:r>
              <a:rPr lang="zh-TW" altLang="en-US" sz="2400" smtClean="0">
                <a:solidFill>
                  <a:schemeClr val="accent2"/>
                </a:solidFill>
              </a:rPr>
              <a:t>台塑旭彈性纖維股份有限公司   </a:t>
            </a:r>
          </a:p>
          <a:p>
            <a:pPr eaLnBrk="1" hangingPunct="1">
              <a:lnSpc>
                <a:spcPct val="80000"/>
              </a:lnSpc>
              <a:buClr>
                <a:schemeClr val="accent2"/>
              </a:buClr>
              <a:buFont typeface="Blackadder ITC" pitchFamily="82" charset="0"/>
              <a:buChar char="T"/>
            </a:pPr>
            <a:r>
              <a:rPr lang="zh-TW" altLang="en-US" sz="2400" smtClean="0">
                <a:solidFill>
                  <a:schemeClr val="accent2"/>
                </a:solidFill>
              </a:rPr>
              <a:t>台塑大金精密化學股份有限公司 　  </a:t>
            </a:r>
          </a:p>
          <a:p>
            <a:pPr eaLnBrk="1" hangingPunct="1">
              <a:lnSpc>
                <a:spcPct val="80000"/>
              </a:lnSpc>
              <a:buClr>
                <a:schemeClr val="accent2"/>
              </a:buClr>
              <a:buFont typeface="Blackadder ITC" pitchFamily="82" charset="0"/>
              <a:buChar char="T"/>
            </a:pPr>
            <a:r>
              <a:rPr lang="zh-TW" altLang="en-US" sz="2400" smtClean="0">
                <a:solidFill>
                  <a:schemeClr val="accent2"/>
                </a:solidFill>
              </a:rPr>
              <a:t>台塑訊科股份有限公司 　  </a:t>
            </a:r>
          </a:p>
          <a:p>
            <a:pPr eaLnBrk="1" hangingPunct="1">
              <a:lnSpc>
                <a:spcPct val="80000"/>
              </a:lnSpc>
              <a:buClr>
                <a:schemeClr val="accent2"/>
              </a:buClr>
              <a:buFont typeface="Blackadder ITC" pitchFamily="82" charset="0"/>
              <a:buChar char="T"/>
            </a:pPr>
            <a:r>
              <a:rPr lang="zh-TW" altLang="en-US" sz="2400" smtClean="0">
                <a:solidFill>
                  <a:schemeClr val="accent2"/>
                </a:solidFill>
              </a:rPr>
              <a:t>台朔光電股份有限公司 　 </a:t>
            </a:r>
          </a:p>
        </p:txBody>
      </p:sp>
      <p:pic>
        <p:nvPicPr>
          <p:cNvPr id="93188" name="Picture 3" descr="E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71550" y="260350"/>
            <a:ext cx="815975" cy="1008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3189" name="Rectangle 4"/>
          <p:cNvSpPr>
            <a:spLocks noChangeArrowheads="1"/>
          </p:cNvSpPr>
          <p:nvPr/>
        </p:nvSpPr>
        <p:spPr bwMode="auto">
          <a:xfrm>
            <a:off x="4500563" y="908050"/>
            <a:ext cx="4643437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zh-TW" altLang="en-US" sz="4000">
                <a:solidFill>
                  <a:srgbClr val="FFFF66"/>
                </a:solidFill>
                <a:ea typeface="標楷體" pitchFamily="65" charset="-120"/>
              </a:rPr>
              <a:t>台塑集團</a:t>
            </a:r>
            <a:r>
              <a:rPr lang="en-US" altLang="zh-TW" sz="4000">
                <a:solidFill>
                  <a:srgbClr val="FFFF66"/>
                </a:solidFill>
                <a:ea typeface="標楷體" pitchFamily="65" charset="-120"/>
              </a:rPr>
              <a:t>-</a:t>
            </a:r>
            <a:r>
              <a:rPr lang="zh-TW" altLang="en-US" sz="4000">
                <a:solidFill>
                  <a:srgbClr val="FFFF66"/>
                </a:solidFill>
                <a:ea typeface="標楷體" pitchFamily="65" charset="-120"/>
              </a:rPr>
              <a:t>品牌企業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ABE36B8-96E2-4987-8C82-65BC0856263C}" type="slidenum">
              <a:rPr lang="en-US" altLang="zh-TW"/>
              <a:pPr>
                <a:defRPr/>
              </a:pPr>
              <a:t>4</a:t>
            </a:fld>
            <a:endParaRPr lang="en-US" altLang="zh-TW"/>
          </a:p>
        </p:txBody>
      </p:sp>
      <p:sp>
        <p:nvSpPr>
          <p:cNvPr id="94211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11188" y="1484313"/>
            <a:ext cx="5915025" cy="4525962"/>
          </a:xfrm>
          <a:solidFill>
            <a:schemeClr val="bg2"/>
          </a:solidFill>
        </p:spPr>
        <p:txBody>
          <a:bodyPr/>
          <a:lstStyle/>
          <a:p>
            <a:pPr eaLnBrk="1" hangingPunct="1">
              <a:lnSpc>
                <a:spcPct val="90000"/>
              </a:lnSpc>
              <a:buClr>
                <a:schemeClr val="accent2"/>
              </a:buClr>
              <a:buFont typeface="Blackadder ITC" pitchFamily="82" charset="0"/>
              <a:buChar char="T"/>
            </a:pPr>
            <a:r>
              <a:rPr lang="zh-TW" altLang="en-US" sz="2800" smtClean="0">
                <a:solidFill>
                  <a:schemeClr val="hlink"/>
                </a:solidFill>
              </a:rPr>
              <a:t>短期目標</a:t>
            </a:r>
            <a:r>
              <a:rPr lang="zh-TW" altLang="en-US" sz="2800" smtClean="0">
                <a:solidFill>
                  <a:schemeClr val="accent2"/>
                </a:solidFill>
              </a:rPr>
              <a:t>：台塑企業希望以電子商務與</a:t>
            </a:r>
            <a:r>
              <a:rPr lang="en-US" altLang="zh-TW" sz="2800" smtClean="0">
                <a:solidFill>
                  <a:schemeClr val="accent2"/>
                </a:solidFill>
              </a:rPr>
              <a:t>OA</a:t>
            </a:r>
            <a:r>
              <a:rPr lang="zh-TW" altLang="en-US" sz="2800" smtClean="0">
                <a:solidFill>
                  <a:schemeClr val="accent2"/>
                </a:solidFill>
              </a:rPr>
              <a:t>自動化雙管齊下，改善企業內原有的網路架構與系統設備 </a:t>
            </a:r>
          </a:p>
          <a:p>
            <a:pPr eaLnBrk="1" hangingPunct="1">
              <a:lnSpc>
                <a:spcPct val="90000"/>
              </a:lnSpc>
              <a:buClr>
                <a:schemeClr val="accent2"/>
              </a:buClr>
              <a:buFont typeface="Blackadder ITC" pitchFamily="82" charset="0"/>
              <a:buChar char="T"/>
            </a:pPr>
            <a:r>
              <a:rPr lang="zh-TW" altLang="en-US" sz="2800" smtClean="0">
                <a:solidFill>
                  <a:schemeClr val="hlink"/>
                </a:solidFill>
              </a:rPr>
              <a:t>中期目標</a:t>
            </a:r>
            <a:r>
              <a:rPr lang="zh-TW" altLang="en-US" sz="2800" smtClean="0">
                <a:solidFill>
                  <a:schemeClr val="accent2"/>
                </a:solidFill>
              </a:rPr>
              <a:t>：策略規劃上，以協助上中下游供應鏈完成產業電子化工程，朝向企業流程改造、資料規格標準化與基礎資料建立的方向努力 </a:t>
            </a:r>
          </a:p>
          <a:p>
            <a:pPr eaLnBrk="1" hangingPunct="1">
              <a:lnSpc>
                <a:spcPct val="90000"/>
              </a:lnSpc>
              <a:buClr>
                <a:schemeClr val="accent2"/>
              </a:buClr>
              <a:buFont typeface="Blackadder ITC" pitchFamily="82" charset="0"/>
              <a:buChar char="T"/>
            </a:pPr>
            <a:r>
              <a:rPr lang="zh-TW" altLang="en-US" sz="2800" smtClean="0">
                <a:solidFill>
                  <a:schemeClr val="hlink"/>
                </a:solidFill>
              </a:rPr>
              <a:t>長期目標</a:t>
            </a:r>
            <a:r>
              <a:rPr lang="zh-TW" altLang="en-US" sz="2800" smtClean="0">
                <a:solidFill>
                  <a:schemeClr val="accent2"/>
                </a:solidFill>
              </a:rPr>
              <a:t>：秉持著落實「管理制度透明化」的精神，透過企業網站讓員工查閱管理制度各項文件</a:t>
            </a:r>
            <a:r>
              <a:rPr lang="zh-TW" altLang="en-US" sz="2800" smtClean="0"/>
              <a:t> </a:t>
            </a:r>
          </a:p>
        </p:txBody>
      </p:sp>
      <p:sp>
        <p:nvSpPr>
          <p:cNvPr id="94212" name="Rectangle 3"/>
          <p:cNvSpPr>
            <a:spLocks noChangeArrowheads="1"/>
          </p:cNvSpPr>
          <p:nvPr/>
        </p:nvSpPr>
        <p:spPr bwMode="auto">
          <a:xfrm>
            <a:off x="3492500" y="404813"/>
            <a:ext cx="56515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zh-TW" altLang="en-US" sz="4000">
                <a:solidFill>
                  <a:srgbClr val="FFFF66"/>
                </a:solidFill>
                <a:ea typeface="標楷體" pitchFamily="65" charset="-120"/>
              </a:rPr>
              <a:t>台塑集團</a:t>
            </a:r>
            <a:r>
              <a:rPr lang="en-US" altLang="zh-TW" sz="4000">
                <a:solidFill>
                  <a:srgbClr val="FFFF66"/>
                </a:solidFill>
                <a:ea typeface="標楷體" pitchFamily="65" charset="-120"/>
              </a:rPr>
              <a:t>-</a:t>
            </a:r>
            <a:r>
              <a:rPr lang="zh-TW" altLang="en-US" sz="4000">
                <a:solidFill>
                  <a:srgbClr val="FFFF66"/>
                </a:solidFill>
                <a:ea typeface="標楷體" pitchFamily="65" charset="-120"/>
              </a:rPr>
              <a:t>短中長期目標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DE83FFA-CB93-440B-B316-B8AA058F4AF2}" type="slidenum">
              <a:rPr lang="en-US" altLang="zh-TW"/>
              <a:pPr>
                <a:defRPr/>
              </a:pPr>
              <a:t>5</a:t>
            </a:fld>
            <a:endParaRPr lang="en-US" altLang="zh-TW"/>
          </a:p>
        </p:txBody>
      </p:sp>
      <p:pic>
        <p:nvPicPr>
          <p:cNvPr id="95235" name="Picture 4" descr="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95288" y="620713"/>
            <a:ext cx="8497887" cy="535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3961F5C-24A5-4583-AD51-6D5068DF508A}" type="slidenum">
              <a:rPr lang="en-US" altLang="zh-TW"/>
              <a:pPr>
                <a:defRPr/>
              </a:pPr>
              <a:t>6</a:t>
            </a:fld>
            <a:endParaRPr lang="en-US" altLang="zh-TW"/>
          </a:p>
        </p:txBody>
      </p:sp>
      <p:sp>
        <p:nvSpPr>
          <p:cNvPr id="96259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457200" y="1123950"/>
            <a:ext cx="8229600" cy="2952750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Tx/>
              <a:buNone/>
            </a:pPr>
            <a:r>
              <a:rPr lang="zh-TW" altLang="en-US" sz="2800" b="1" smtClean="0">
                <a:solidFill>
                  <a:srgbClr val="FFFF00"/>
                </a:solidFill>
              </a:rPr>
              <a:t>網際網路工程發包系統</a:t>
            </a:r>
            <a:r>
              <a:rPr lang="zh-TW" altLang="en-US" sz="2800" b="1" smtClean="0"/>
              <a:t> </a:t>
            </a:r>
          </a:p>
          <a:p>
            <a:pPr eaLnBrk="1" hangingPunct="1">
              <a:lnSpc>
                <a:spcPct val="90000"/>
              </a:lnSpc>
            </a:pPr>
            <a:endParaRPr lang="zh-TW" altLang="en-US" sz="2800" b="1" smtClean="0"/>
          </a:p>
          <a:p>
            <a:pPr eaLnBrk="1" hangingPunct="1">
              <a:lnSpc>
                <a:spcPct val="90000"/>
              </a:lnSpc>
            </a:pPr>
            <a:r>
              <a:rPr lang="zh-TW" altLang="en-US" sz="2800" b="1" smtClean="0"/>
              <a:t>採用衛星來傳送招標資訊</a:t>
            </a:r>
          </a:p>
          <a:p>
            <a:pPr eaLnBrk="1" hangingPunct="1">
              <a:lnSpc>
                <a:spcPct val="90000"/>
              </a:lnSpc>
            </a:pPr>
            <a:r>
              <a:rPr lang="zh-TW" altLang="en-US" sz="2800" b="1" smtClean="0">
                <a:solidFill>
                  <a:srgbClr val="FF9900"/>
                </a:solidFill>
              </a:rPr>
              <a:t>建立一套搭配衛星與網際網路的工程發包系統</a:t>
            </a:r>
          </a:p>
          <a:p>
            <a:pPr eaLnBrk="1" hangingPunct="1">
              <a:lnSpc>
                <a:spcPct val="90000"/>
              </a:lnSpc>
            </a:pPr>
            <a:r>
              <a:rPr lang="zh-TW" altLang="en-US" sz="2800" b="1" smtClean="0"/>
              <a:t>簡化工程招標作業、發包作業數字化</a:t>
            </a:r>
            <a:r>
              <a:rPr lang="en-US" altLang="zh-TW" sz="2800" b="1" smtClean="0"/>
              <a:t>/</a:t>
            </a:r>
            <a:r>
              <a:rPr lang="zh-TW" altLang="en-US" sz="2800" b="1" smtClean="0"/>
              <a:t>透明化</a:t>
            </a:r>
            <a:r>
              <a:rPr lang="en-US" altLang="zh-TW" sz="2800" b="1" smtClean="0"/>
              <a:t>/</a:t>
            </a:r>
            <a:r>
              <a:rPr lang="zh-TW" altLang="en-US" sz="2800" b="1" smtClean="0"/>
              <a:t>公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zh-TW" altLang="en-US" sz="2800" b="1" smtClean="0"/>
              <a:t>   開化、杜絕工程圍標等三大目標。</a:t>
            </a:r>
            <a:endParaRPr lang="zh-TW" altLang="en-US" b="1" smtClean="0"/>
          </a:p>
        </p:txBody>
      </p:sp>
      <p:sp>
        <p:nvSpPr>
          <p:cNvPr id="1968131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zh-TW" altLang="en-US" smtClean="0"/>
              <a:t>台塑發包作業的</a:t>
            </a:r>
            <a:r>
              <a:rPr lang="en-US" altLang="zh-TW" smtClean="0"/>
              <a:t>e</a:t>
            </a:r>
            <a:r>
              <a:rPr lang="zh-TW" altLang="en-US" smtClean="0"/>
              <a:t>化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1321244-281C-427C-94C9-B5A7446452A6}" type="slidenum">
              <a:rPr lang="en-US" altLang="zh-TW"/>
              <a:pPr>
                <a:defRPr/>
              </a:pPr>
              <a:t>7</a:t>
            </a:fld>
            <a:endParaRPr lang="en-US" altLang="zh-TW"/>
          </a:p>
        </p:txBody>
      </p:sp>
      <p:pic>
        <p:nvPicPr>
          <p:cNvPr id="97283" name="Picture 2" descr="image001"/>
          <p:cNvPicPr>
            <a:picLocks noChangeAspect="1" noChangeArrowheads="1"/>
          </p:cNvPicPr>
          <p:nvPr>
            <p:ph/>
          </p:nvPr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9144000" cy="6858000"/>
          </a:xfr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AFE291-1EFB-4A9E-AF81-872C99320821}" type="slidenum">
              <a:rPr lang="en-US" altLang="zh-TW"/>
              <a:pPr>
                <a:defRPr/>
              </a:pPr>
              <a:t>8</a:t>
            </a:fld>
            <a:endParaRPr lang="en-US" altLang="zh-TW"/>
          </a:p>
        </p:txBody>
      </p:sp>
      <p:graphicFrame>
        <p:nvGraphicFramePr>
          <p:cNvPr id="3074" name="Object 2"/>
          <p:cNvGraphicFramePr>
            <a:graphicFrameLocks noChangeAspect="1"/>
          </p:cNvGraphicFramePr>
          <p:nvPr>
            <p:ph/>
          </p:nvPr>
        </p:nvGraphicFramePr>
        <p:xfrm>
          <a:off x="547688" y="1268413"/>
          <a:ext cx="8201025" cy="5473700"/>
        </p:xfrm>
        <a:graphic>
          <a:graphicData uri="http://schemas.openxmlformats.org/presentationml/2006/ole">
            <p:oleObj spid="_x0000_s1026" name="Visio" r:id="rId3" imgW="9977933" imgH="7120738" progId="Visio.Drawing.11">
              <p:embed/>
            </p:oleObj>
          </a:graphicData>
        </a:graphic>
      </p:graphicFrame>
      <p:sp>
        <p:nvSpPr>
          <p:cNvPr id="3076" name="Text Box 3"/>
          <p:cNvSpPr txBox="1">
            <a:spLocks noChangeArrowheads="1"/>
          </p:cNvSpPr>
          <p:nvPr/>
        </p:nvSpPr>
        <p:spPr bwMode="auto">
          <a:xfrm>
            <a:off x="1836738" y="290513"/>
            <a:ext cx="6048375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zh-TW" sz="4000" b="1">
                <a:latin typeface="Times New Roman" pitchFamily="18" charset="0"/>
                <a:ea typeface="標楷體" pitchFamily="65" charset="-120"/>
              </a:rPr>
              <a:t>Internet</a:t>
            </a:r>
            <a:r>
              <a:rPr lang="zh-TW" altLang="en-US" sz="4000" b="1">
                <a:latin typeface="Times New Roman" pitchFamily="18" charset="0"/>
                <a:ea typeface="標楷體" pitchFamily="65" charset="-120"/>
              </a:rPr>
              <a:t>發包系統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269DBC6-0AC9-48BD-8532-9E75F2331F94}" type="slidenum">
              <a:rPr lang="en-US" altLang="zh-TW"/>
              <a:pPr>
                <a:defRPr/>
              </a:pPr>
              <a:t>9</a:t>
            </a:fld>
            <a:endParaRPr lang="en-US" altLang="zh-TW"/>
          </a:p>
        </p:txBody>
      </p:sp>
      <p:sp>
        <p:nvSpPr>
          <p:cNvPr id="98307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457200" y="981075"/>
            <a:ext cx="8229600" cy="5467350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FontTx/>
              <a:buNone/>
            </a:pPr>
            <a:r>
              <a:rPr lang="zh-TW" altLang="en-US" sz="2800" b="1" smtClean="0">
                <a:solidFill>
                  <a:srgbClr val="FFFF00"/>
                </a:solidFill>
              </a:rPr>
              <a:t>網際網路採購系統</a:t>
            </a:r>
            <a:r>
              <a:rPr lang="zh-TW" altLang="en-US" sz="2800" b="1" smtClean="0"/>
              <a:t> 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zh-TW" altLang="en-US" sz="2800" b="1" smtClean="0"/>
              <a:t>   採購管理包括存量管制、採購管理與倉儲管理等三個機能。台塑企業針對資材管理（或稱物料）的特性，在</a:t>
            </a:r>
            <a:r>
              <a:rPr lang="en-US" altLang="zh-TW" sz="2800" b="1" smtClean="0"/>
              <a:t>1999</a:t>
            </a:r>
            <a:r>
              <a:rPr lang="zh-TW" altLang="en-US" sz="2800" b="1" smtClean="0"/>
              <a:t>年</a:t>
            </a:r>
            <a:r>
              <a:rPr lang="en-US" altLang="zh-TW" sz="2800" b="1" smtClean="0"/>
              <a:t>1</a:t>
            </a:r>
            <a:r>
              <a:rPr lang="zh-TW" altLang="en-US" sz="2800" b="1" smtClean="0"/>
              <a:t>月推動網際網路採購系統，希望達到三大採購管理目標：  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zh-TW" altLang="en-US" sz="2800" b="1" smtClean="0">
                <a:solidFill>
                  <a:srgbClr val="FFFF00"/>
                </a:solidFill>
              </a:rPr>
              <a:t>    </a:t>
            </a:r>
            <a:r>
              <a:rPr lang="en-US" altLang="zh-TW" sz="2800" b="1" smtClean="0">
                <a:solidFill>
                  <a:srgbClr val="FFFF00"/>
                </a:solidFill>
              </a:rPr>
              <a:t>1.</a:t>
            </a:r>
            <a:r>
              <a:rPr lang="zh-TW" altLang="en-US" sz="2800" b="1" smtClean="0">
                <a:solidFill>
                  <a:srgbClr val="FFFF00"/>
                </a:solidFill>
              </a:rPr>
              <a:t>促使廠商充分競爭，使採購價格更為合理。</a:t>
            </a:r>
            <a:r>
              <a:rPr lang="zh-TW" altLang="en-US" sz="2800" b="1" smtClean="0"/>
              <a:t> 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zh-TW" altLang="en-US" sz="2800" b="1" smtClean="0">
                <a:solidFill>
                  <a:srgbClr val="FFFF00"/>
                </a:solidFill>
              </a:rPr>
              <a:t>    </a:t>
            </a:r>
            <a:r>
              <a:rPr lang="en-US" altLang="zh-TW" sz="2800" b="1" smtClean="0">
                <a:solidFill>
                  <a:srgbClr val="FFFF00"/>
                </a:solidFill>
              </a:rPr>
              <a:t>2.</a:t>
            </a:r>
            <a:r>
              <a:rPr lang="zh-TW" altLang="en-US" sz="2800" b="1" smtClean="0">
                <a:solidFill>
                  <a:srgbClr val="FFFF00"/>
                </a:solidFill>
              </a:rPr>
              <a:t>縮短採購作業天數，確保用料時效。 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zh-TW" altLang="en-US" sz="2800" b="1" smtClean="0">
                <a:solidFill>
                  <a:srgbClr val="FFFF00"/>
                </a:solidFill>
              </a:rPr>
              <a:t>    </a:t>
            </a:r>
            <a:r>
              <a:rPr lang="en-US" altLang="zh-TW" sz="2800" b="1" smtClean="0">
                <a:solidFill>
                  <a:srgbClr val="FFFF00"/>
                </a:solidFill>
              </a:rPr>
              <a:t>3.</a:t>
            </a:r>
            <a:r>
              <a:rPr lang="zh-TW" altLang="en-US" sz="2800" b="1" smtClean="0">
                <a:solidFill>
                  <a:srgbClr val="FFFF00"/>
                </a:solidFill>
              </a:rPr>
              <a:t>購入符合使用單位需求的品質。</a:t>
            </a:r>
          </a:p>
          <a:p>
            <a:pPr eaLnBrk="1" hangingPunct="1">
              <a:lnSpc>
                <a:spcPct val="80000"/>
              </a:lnSpc>
            </a:pPr>
            <a:endParaRPr lang="zh-TW" altLang="en-US" sz="2800" b="1" smtClean="0"/>
          </a:p>
          <a:p>
            <a:pPr eaLnBrk="1" hangingPunct="1">
              <a:lnSpc>
                <a:spcPct val="80000"/>
              </a:lnSpc>
            </a:pPr>
            <a:r>
              <a:rPr lang="zh-TW" altLang="en-US" sz="2800" b="1" smtClean="0"/>
              <a:t>這個採購系統具備三項特點：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zh-TW" altLang="en-US" sz="2800" b="1" smtClean="0"/>
              <a:t>    </a:t>
            </a:r>
            <a:r>
              <a:rPr lang="en-US" altLang="zh-TW" sz="2800" b="1" smtClean="0"/>
              <a:t>1. </a:t>
            </a:r>
            <a:r>
              <a:rPr lang="zh-TW" altLang="en-US" sz="2800" b="1" smtClean="0"/>
              <a:t>報價不受限於上下班時間，增加得標的機會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zh-TW" altLang="en-US" sz="2800" b="1" smtClean="0"/>
              <a:t>    </a:t>
            </a:r>
            <a:r>
              <a:rPr lang="en-US" altLang="zh-TW" sz="2800" b="1" smtClean="0"/>
              <a:t>2. </a:t>
            </a:r>
            <a:r>
              <a:rPr lang="zh-TW" altLang="en-US" sz="2800" b="1" smtClean="0"/>
              <a:t>主動提前通知交貨日期，避免交貨逾期。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zh-TW" altLang="en-US" sz="2800" b="1" smtClean="0"/>
              <a:t>    </a:t>
            </a:r>
            <a:r>
              <a:rPr lang="en-US" altLang="zh-TW" sz="2800" b="1" smtClean="0"/>
              <a:t>3. </a:t>
            </a:r>
            <a:r>
              <a:rPr lang="zh-TW" altLang="en-US" sz="2800" b="1" smtClean="0"/>
              <a:t>提高雙方溝通的效率。 </a:t>
            </a:r>
          </a:p>
        </p:txBody>
      </p:sp>
      <p:sp>
        <p:nvSpPr>
          <p:cNvPr id="1971203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zh-TW" altLang="en-US" smtClean="0"/>
              <a:t>台塑採購作業</a:t>
            </a:r>
            <a:r>
              <a:rPr lang="en-US" altLang="zh-TW" smtClean="0"/>
              <a:t>e</a:t>
            </a:r>
            <a:r>
              <a:rPr lang="zh-TW" altLang="en-US" smtClean="0"/>
              <a:t>化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教學目標">
  <a:themeElements>
    <a:clrScheme name="Skm 5">
      <a:dk1>
        <a:srgbClr val="463416"/>
      </a:dk1>
      <a:lt1>
        <a:srgbClr val="FFFFFF"/>
      </a:lt1>
      <a:dk2>
        <a:srgbClr val="003399"/>
      </a:dk2>
      <a:lt2>
        <a:srgbClr val="E3E3FF"/>
      </a:lt2>
      <a:accent1>
        <a:srgbClr val="3399FF"/>
      </a:accent1>
      <a:accent2>
        <a:srgbClr val="33CCCC"/>
      </a:accent2>
      <a:accent3>
        <a:srgbClr val="AAADCA"/>
      </a:accent3>
      <a:accent4>
        <a:srgbClr val="DADADA"/>
      </a:accent4>
      <a:accent5>
        <a:srgbClr val="ADCAFF"/>
      </a:accent5>
      <a:accent6>
        <a:srgbClr val="2DB9B9"/>
      </a:accent6>
      <a:hlink>
        <a:srgbClr val="00FFCC"/>
      </a:hlink>
      <a:folHlink>
        <a:srgbClr val="808000"/>
      </a:folHlink>
    </a:clrScheme>
    <a:fontScheme name="Skm">
      <a:majorFont>
        <a:latin typeface="Arial"/>
        <a:ea typeface="標楷體"/>
        <a:cs typeface=""/>
      </a:majorFont>
      <a:minorFont>
        <a:latin typeface="Arial"/>
        <a:ea typeface="標楷體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Skm 1">
        <a:dk1>
          <a:srgbClr val="4C3A1C"/>
        </a:dk1>
        <a:lt1>
          <a:srgbClr val="FFFFFF"/>
        </a:lt1>
        <a:dk2>
          <a:srgbClr val="993300"/>
        </a:dk2>
        <a:lt2>
          <a:srgbClr val="CCAA00"/>
        </a:lt2>
        <a:accent1>
          <a:srgbClr val="FF3300"/>
        </a:accent1>
        <a:accent2>
          <a:srgbClr val="9E6600"/>
        </a:accent2>
        <a:accent3>
          <a:srgbClr val="CAADAA"/>
        </a:accent3>
        <a:accent4>
          <a:srgbClr val="DADADA"/>
        </a:accent4>
        <a:accent5>
          <a:srgbClr val="FFADAA"/>
        </a:accent5>
        <a:accent6>
          <a:srgbClr val="8F5C00"/>
        </a:accent6>
        <a:hlink>
          <a:srgbClr val="FFCC00"/>
        </a:hlink>
        <a:folHlink>
          <a:srgbClr val="F7DC9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km 2">
        <a:dk1>
          <a:srgbClr val="3D0058"/>
        </a:dk1>
        <a:lt1>
          <a:srgbClr val="FFFFFF"/>
        </a:lt1>
        <a:dk2>
          <a:srgbClr val="9188B0"/>
        </a:dk2>
        <a:lt2>
          <a:srgbClr val="DDE0DC"/>
        </a:lt2>
        <a:accent1>
          <a:srgbClr val="FFCC00"/>
        </a:accent1>
        <a:accent2>
          <a:srgbClr val="4C3D78"/>
        </a:accent2>
        <a:accent3>
          <a:srgbClr val="C7C3D4"/>
        </a:accent3>
        <a:accent4>
          <a:srgbClr val="DADADA"/>
        </a:accent4>
        <a:accent5>
          <a:srgbClr val="FFE2AA"/>
        </a:accent5>
        <a:accent6>
          <a:srgbClr val="44366C"/>
        </a:accent6>
        <a:hlink>
          <a:srgbClr val="743D78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km 3">
        <a:dk1>
          <a:srgbClr val="10104C"/>
        </a:dk1>
        <a:lt1>
          <a:srgbClr val="FFFFFF"/>
        </a:lt1>
        <a:dk2>
          <a:srgbClr val="003366"/>
        </a:dk2>
        <a:lt2>
          <a:srgbClr val="C6CCD4"/>
        </a:lt2>
        <a:accent1>
          <a:srgbClr val="33CCFF"/>
        </a:accent1>
        <a:accent2>
          <a:srgbClr val="5B5B8D"/>
        </a:accent2>
        <a:accent3>
          <a:srgbClr val="AAADB8"/>
        </a:accent3>
        <a:accent4>
          <a:srgbClr val="DADADA"/>
        </a:accent4>
        <a:accent5>
          <a:srgbClr val="ADE2FF"/>
        </a:accent5>
        <a:accent6>
          <a:srgbClr val="52527F"/>
        </a:accent6>
        <a:hlink>
          <a:srgbClr val="4529AB"/>
        </a:hlink>
        <a:folHlink>
          <a:srgbClr val="00CC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km 4">
        <a:dk1>
          <a:srgbClr val="B0C8CA"/>
        </a:dk1>
        <a:lt1>
          <a:srgbClr val="FFFFFF"/>
        </a:lt1>
        <a:dk2>
          <a:srgbClr val="000099"/>
        </a:dk2>
        <a:lt2>
          <a:srgbClr val="FFFFFF"/>
        </a:lt2>
        <a:accent1>
          <a:srgbClr val="89C4FF"/>
        </a:accent1>
        <a:accent2>
          <a:srgbClr val="00008C"/>
        </a:accent2>
        <a:accent3>
          <a:srgbClr val="AAAACA"/>
        </a:accent3>
        <a:accent4>
          <a:srgbClr val="DADADA"/>
        </a:accent4>
        <a:accent5>
          <a:srgbClr val="C4DEFF"/>
        </a:accent5>
        <a:accent6>
          <a:srgbClr val="00007E"/>
        </a:accent6>
        <a:hlink>
          <a:srgbClr val="6666FF"/>
        </a:hlink>
        <a:folHlink>
          <a:srgbClr val="C0C0C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km 5">
        <a:dk1>
          <a:srgbClr val="463416"/>
        </a:dk1>
        <a:lt1>
          <a:srgbClr val="FFFFFF"/>
        </a:lt1>
        <a:dk2>
          <a:srgbClr val="003399"/>
        </a:dk2>
        <a:lt2>
          <a:srgbClr val="E3E3FF"/>
        </a:lt2>
        <a:accent1>
          <a:srgbClr val="3399FF"/>
        </a:accent1>
        <a:accent2>
          <a:srgbClr val="33CCCC"/>
        </a:accent2>
        <a:accent3>
          <a:srgbClr val="AAADCA"/>
        </a:accent3>
        <a:accent4>
          <a:srgbClr val="DADADA"/>
        </a:accent4>
        <a:accent5>
          <a:srgbClr val="ADCAFF"/>
        </a:accent5>
        <a:accent6>
          <a:srgbClr val="2DB9B9"/>
        </a:accent6>
        <a:hlink>
          <a:srgbClr val="00FFCC"/>
        </a:hlink>
        <a:folHlink>
          <a:srgbClr val="8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km 6">
        <a:dk1>
          <a:srgbClr val="809296"/>
        </a:dk1>
        <a:lt1>
          <a:srgbClr val="FFFFFF"/>
        </a:lt1>
        <a:dk2>
          <a:srgbClr val="6699FF"/>
        </a:dk2>
        <a:lt2>
          <a:srgbClr val="B3EDFF"/>
        </a:lt2>
        <a:accent1>
          <a:srgbClr val="FF9933"/>
        </a:accent1>
        <a:accent2>
          <a:srgbClr val="FFAA99"/>
        </a:accent2>
        <a:accent3>
          <a:srgbClr val="B8CAFF"/>
        </a:accent3>
        <a:accent4>
          <a:srgbClr val="DADADA"/>
        </a:accent4>
        <a:accent5>
          <a:srgbClr val="FFCAAD"/>
        </a:accent5>
        <a:accent6>
          <a:srgbClr val="E79A8A"/>
        </a:accent6>
        <a:hlink>
          <a:srgbClr val="FFCFAB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km 7">
        <a:dk1>
          <a:srgbClr val="006666"/>
        </a:dk1>
        <a:lt1>
          <a:srgbClr val="FFFFFF"/>
        </a:lt1>
        <a:dk2>
          <a:srgbClr val="85D1E3"/>
        </a:dk2>
        <a:lt2>
          <a:srgbClr val="CCFFFF"/>
        </a:lt2>
        <a:accent1>
          <a:srgbClr val="FFCC00"/>
        </a:accent1>
        <a:accent2>
          <a:srgbClr val="00CC99"/>
        </a:accent2>
        <a:accent3>
          <a:srgbClr val="C2E5EF"/>
        </a:accent3>
        <a:accent4>
          <a:srgbClr val="DADADA"/>
        </a:accent4>
        <a:accent5>
          <a:srgbClr val="FFE2AA"/>
        </a:accent5>
        <a:accent6>
          <a:srgbClr val="00B98A"/>
        </a:accent6>
        <a:hlink>
          <a:srgbClr val="0099FF"/>
        </a:hlink>
        <a:folHlink>
          <a:srgbClr val="6600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km 8">
        <a:dk1>
          <a:srgbClr val="404B3D"/>
        </a:dk1>
        <a:lt1>
          <a:srgbClr val="FFFFFF"/>
        </a:lt1>
        <a:dk2>
          <a:srgbClr val="A7A491"/>
        </a:dk2>
        <a:lt2>
          <a:srgbClr val="CCD0CA"/>
        </a:lt2>
        <a:accent1>
          <a:srgbClr val="33CCCC"/>
        </a:accent1>
        <a:accent2>
          <a:srgbClr val="004E4C"/>
        </a:accent2>
        <a:accent3>
          <a:srgbClr val="D0CFC7"/>
        </a:accent3>
        <a:accent4>
          <a:srgbClr val="DADADA"/>
        </a:accent4>
        <a:accent5>
          <a:srgbClr val="ADE2E2"/>
        </a:accent5>
        <a:accent6>
          <a:srgbClr val="004644"/>
        </a:accent6>
        <a:hlink>
          <a:srgbClr val="477781"/>
        </a:hlink>
        <a:folHlink>
          <a:srgbClr val="85CC7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km 9">
        <a:dk1>
          <a:srgbClr val="000000"/>
        </a:dk1>
        <a:lt1>
          <a:srgbClr val="FFFFFF"/>
        </a:lt1>
        <a:dk2>
          <a:srgbClr val="FFFFAF"/>
        </a:dk2>
        <a:lt2>
          <a:srgbClr val="676597"/>
        </a:lt2>
        <a:accent1>
          <a:srgbClr val="66CCFF"/>
        </a:accent1>
        <a:accent2>
          <a:srgbClr val="CCECFF"/>
        </a:accent2>
        <a:accent3>
          <a:srgbClr val="FFFFFF"/>
        </a:accent3>
        <a:accent4>
          <a:srgbClr val="000000"/>
        </a:accent4>
        <a:accent5>
          <a:srgbClr val="B8E2FF"/>
        </a:accent5>
        <a:accent6>
          <a:srgbClr val="B9D6E7"/>
        </a:accent6>
        <a:hlink>
          <a:srgbClr val="6600CC"/>
        </a:hlink>
        <a:folHlink>
          <a:srgbClr val="008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教學目標</Template>
  <TotalTime>0</TotalTime>
  <Words>846</Words>
  <Application>Microsoft Office PowerPoint</Application>
  <PresentationFormat>如螢幕大小 (4:3)</PresentationFormat>
  <Paragraphs>111</Paragraphs>
  <Slides>16</Slides>
  <Notes>1</Notes>
  <HiddenSlides>0</HiddenSlides>
  <MMClips>0</MMClips>
  <ScaleCrop>false</ScaleCrop>
  <HeadingPairs>
    <vt:vector size="6" baseType="variant">
      <vt:variant>
        <vt:lpstr>佈景主題</vt:lpstr>
      </vt:variant>
      <vt:variant>
        <vt:i4>1</vt:i4>
      </vt:variant>
      <vt:variant>
        <vt:lpstr>內嵌 OLE 伺服程式</vt:lpstr>
      </vt:variant>
      <vt:variant>
        <vt:i4>1</vt:i4>
      </vt:variant>
      <vt:variant>
        <vt:lpstr>投影片標題</vt:lpstr>
      </vt:variant>
      <vt:variant>
        <vt:i4>16</vt:i4>
      </vt:variant>
    </vt:vector>
  </HeadingPairs>
  <TitlesOfParts>
    <vt:vector size="18" baseType="lpstr">
      <vt:lpstr>教學目標</vt:lpstr>
      <vt:lpstr>Microsoft Visio 繪圖</vt:lpstr>
      <vt:lpstr>勤勞樸實 止於至善 永續經營 奉獻社會</vt:lpstr>
      <vt:lpstr>投影片 2</vt:lpstr>
      <vt:lpstr>投影片 3</vt:lpstr>
      <vt:lpstr>投影片 4</vt:lpstr>
      <vt:lpstr>投影片 5</vt:lpstr>
      <vt:lpstr>台塑發包作業的e化</vt:lpstr>
      <vt:lpstr>投影片 7</vt:lpstr>
      <vt:lpstr>投影片 8</vt:lpstr>
      <vt:lpstr>台塑採購作業e化</vt:lpstr>
      <vt:lpstr>投影片 10</vt:lpstr>
      <vt:lpstr>投影片 11</vt:lpstr>
      <vt:lpstr>Internet採購系統</vt:lpstr>
      <vt:lpstr>台塑e化效益</vt:lpstr>
      <vt:lpstr>投影片 14</vt:lpstr>
      <vt:lpstr>投影片 15</vt:lpstr>
      <vt:lpstr>投影片 16</vt:lpstr>
    </vt:vector>
  </TitlesOfParts>
  <Company>Your Company Name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勤勞樸實 止於至善 永續經營 奉獻社會</dc:title>
  <dc:creator>Your User Name</dc:creator>
  <cp:lastModifiedBy>Your User Name</cp:lastModifiedBy>
  <cp:revision>1</cp:revision>
  <dcterms:created xsi:type="dcterms:W3CDTF">2010-07-17T14:38:33Z</dcterms:created>
  <dcterms:modified xsi:type="dcterms:W3CDTF">2010-07-17T14:39:01Z</dcterms:modified>
</cp:coreProperties>
</file>